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3"/>
  </p:handoutMasterIdLst>
  <p:sldIdLst>
    <p:sldId id="256" r:id="rId2"/>
    <p:sldId id="424" r:id="rId3"/>
    <p:sldId id="433" r:id="rId4"/>
    <p:sldId id="425" r:id="rId5"/>
    <p:sldId id="410" r:id="rId6"/>
    <p:sldId id="411" r:id="rId7"/>
    <p:sldId id="477" r:id="rId8"/>
    <p:sldId id="412" r:id="rId9"/>
    <p:sldId id="415" r:id="rId10"/>
    <p:sldId id="416" r:id="rId11"/>
    <p:sldId id="452" r:id="rId12"/>
    <p:sldId id="453" r:id="rId13"/>
    <p:sldId id="435" r:id="rId14"/>
    <p:sldId id="437" r:id="rId15"/>
    <p:sldId id="438" r:id="rId16"/>
    <p:sldId id="471" r:id="rId17"/>
    <p:sldId id="474" r:id="rId18"/>
    <p:sldId id="475" r:id="rId19"/>
    <p:sldId id="476" r:id="rId20"/>
    <p:sldId id="445" r:id="rId21"/>
    <p:sldId id="446" r:id="rId22"/>
    <p:sldId id="447" r:id="rId23"/>
    <p:sldId id="473" r:id="rId24"/>
    <p:sldId id="479" r:id="rId25"/>
    <p:sldId id="480" r:id="rId26"/>
    <p:sldId id="450" r:id="rId27"/>
    <p:sldId id="417" r:id="rId28"/>
    <p:sldId id="454" r:id="rId29"/>
    <p:sldId id="455" r:id="rId30"/>
    <p:sldId id="467" r:id="rId31"/>
    <p:sldId id="468" r:id="rId32"/>
    <p:sldId id="469" r:id="rId33"/>
    <p:sldId id="421" r:id="rId34"/>
    <p:sldId id="422" r:id="rId35"/>
    <p:sldId id="466" r:id="rId36"/>
    <p:sldId id="423" r:id="rId37"/>
    <p:sldId id="335" r:id="rId38"/>
    <p:sldId id="478" r:id="rId39"/>
    <p:sldId id="388" r:id="rId40"/>
    <p:sldId id="339" r:id="rId41"/>
    <p:sldId id="481" r:id="rId42"/>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401B5B"/>
    <a:srgbClr val="552579"/>
    <a:srgbClr val="FF66CC"/>
    <a:srgbClr val="FFCC00"/>
    <a:srgbClr val="CCFF33"/>
    <a:srgbClr val="000066"/>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FD941CCB-CECB-48C2-9658-9BB8DCA73697}" type="slidenum">
              <a:rPr lang="en-US" altLang="zh-CN"/>
              <a:pPr/>
              <a:t>‹#›</a:t>
            </a:fld>
            <a:endParaRPr lang="en-US" altLang="zh-CN"/>
          </a:p>
        </p:txBody>
      </p:sp>
    </p:spTree>
    <p:extLst>
      <p:ext uri="{BB962C8B-B14F-4D97-AF65-F5344CB8AC3E}">
        <p14:creationId xmlns:p14="http://schemas.microsoft.com/office/powerpoint/2010/main" val="7927809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9F01D3A-EB4C-4FEF-B843-8AA85AB2807D}" type="slidenum">
              <a:rPr lang="en-US" altLang="zh-CN"/>
              <a:pPr/>
              <a:t>‹#›</a:t>
            </a:fld>
            <a:endParaRPr lang="en-US" altLang="zh-CN"/>
          </a:p>
        </p:txBody>
      </p:sp>
    </p:spTree>
    <p:extLst>
      <p:ext uri="{BB962C8B-B14F-4D97-AF65-F5344CB8AC3E}">
        <p14:creationId xmlns:p14="http://schemas.microsoft.com/office/powerpoint/2010/main" val="188501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2A16244-FAB1-4324-8876-CC78F8D4B8F6}" type="slidenum">
              <a:rPr lang="en-US" altLang="zh-CN"/>
              <a:pPr/>
              <a:t>‹#›</a:t>
            </a:fld>
            <a:endParaRPr lang="en-US" altLang="zh-CN"/>
          </a:p>
        </p:txBody>
      </p:sp>
    </p:spTree>
    <p:extLst>
      <p:ext uri="{BB962C8B-B14F-4D97-AF65-F5344CB8AC3E}">
        <p14:creationId xmlns:p14="http://schemas.microsoft.com/office/powerpoint/2010/main" val="26997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C37B9C0-34EF-48B4-8040-B74E551E9443}" type="slidenum">
              <a:rPr lang="en-US" altLang="zh-CN"/>
              <a:pPr/>
              <a:t>‹#›</a:t>
            </a:fld>
            <a:endParaRPr lang="en-US" altLang="zh-CN"/>
          </a:p>
        </p:txBody>
      </p:sp>
    </p:spTree>
    <p:extLst>
      <p:ext uri="{BB962C8B-B14F-4D97-AF65-F5344CB8AC3E}">
        <p14:creationId xmlns:p14="http://schemas.microsoft.com/office/powerpoint/2010/main" val="3516724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161ABBFA-54CD-4E3C-8F9B-875F1548CA38}" type="slidenum">
              <a:rPr lang="en-US" altLang="zh-CN"/>
              <a:pPr/>
              <a:t>‹#›</a:t>
            </a:fld>
            <a:endParaRPr lang="en-US" altLang="zh-CN"/>
          </a:p>
        </p:txBody>
      </p:sp>
    </p:spTree>
    <p:extLst>
      <p:ext uri="{BB962C8B-B14F-4D97-AF65-F5344CB8AC3E}">
        <p14:creationId xmlns:p14="http://schemas.microsoft.com/office/powerpoint/2010/main" val="6786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fld id="{5448F43C-4201-4E44-84D4-1ECBEEA73259}" type="slidenum">
              <a:rPr lang="zh-CN" altLang="en-US"/>
              <a:pPr/>
              <a:t>‹#›</a:t>
            </a:fld>
            <a:endParaRPr lang="en-US" altLang="zh-CN"/>
          </a:p>
        </p:txBody>
      </p:sp>
    </p:spTree>
    <p:extLst>
      <p:ext uri="{BB962C8B-B14F-4D97-AF65-F5344CB8AC3E}">
        <p14:creationId xmlns:p14="http://schemas.microsoft.com/office/powerpoint/2010/main" val="205952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FF080AD-5E7A-4EDB-8043-58BD16053A2F}" type="slidenum">
              <a:rPr lang="en-US" altLang="zh-CN"/>
              <a:pPr/>
              <a:t>‹#›</a:t>
            </a:fld>
            <a:endParaRPr lang="en-US" altLang="zh-CN"/>
          </a:p>
        </p:txBody>
      </p:sp>
    </p:spTree>
    <p:extLst>
      <p:ext uri="{BB962C8B-B14F-4D97-AF65-F5344CB8AC3E}">
        <p14:creationId xmlns:p14="http://schemas.microsoft.com/office/powerpoint/2010/main" val="4183865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8465B52-06AA-4557-85DF-332062E976E3}" type="slidenum">
              <a:rPr lang="en-US" altLang="zh-CN"/>
              <a:pPr/>
              <a:t>‹#›</a:t>
            </a:fld>
            <a:endParaRPr lang="en-US" altLang="zh-CN"/>
          </a:p>
        </p:txBody>
      </p:sp>
    </p:spTree>
    <p:extLst>
      <p:ext uri="{BB962C8B-B14F-4D97-AF65-F5344CB8AC3E}">
        <p14:creationId xmlns:p14="http://schemas.microsoft.com/office/powerpoint/2010/main" val="328976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CF0C86E-90D1-48AF-870A-A7C21B0722F4}" type="slidenum">
              <a:rPr lang="en-US" altLang="zh-CN"/>
              <a:pPr/>
              <a:t>‹#›</a:t>
            </a:fld>
            <a:endParaRPr lang="en-US" altLang="zh-CN"/>
          </a:p>
        </p:txBody>
      </p:sp>
    </p:spTree>
    <p:extLst>
      <p:ext uri="{BB962C8B-B14F-4D97-AF65-F5344CB8AC3E}">
        <p14:creationId xmlns:p14="http://schemas.microsoft.com/office/powerpoint/2010/main" val="52656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BACCE66-66ED-40BD-855B-F32283EE6CA8}" type="slidenum">
              <a:rPr lang="en-US" altLang="zh-CN"/>
              <a:pPr/>
              <a:t>‹#›</a:t>
            </a:fld>
            <a:endParaRPr lang="en-US" altLang="zh-CN"/>
          </a:p>
        </p:txBody>
      </p:sp>
    </p:spTree>
    <p:extLst>
      <p:ext uri="{BB962C8B-B14F-4D97-AF65-F5344CB8AC3E}">
        <p14:creationId xmlns:p14="http://schemas.microsoft.com/office/powerpoint/2010/main" val="15212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CE257134-0588-4A9E-A8C8-D464E315C057}" type="slidenum">
              <a:rPr lang="en-US" altLang="zh-CN"/>
              <a:pPr/>
              <a:t>‹#›</a:t>
            </a:fld>
            <a:endParaRPr lang="en-US" altLang="zh-CN"/>
          </a:p>
        </p:txBody>
      </p:sp>
    </p:spTree>
    <p:extLst>
      <p:ext uri="{BB962C8B-B14F-4D97-AF65-F5344CB8AC3E}">
        <p14:creationId xmlns:p14="http://schemas.microsoft.com/office/powerpoint/2010/main" val="225509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F5C5C7D-EC7D-427C-B949-DB3735095006}" type="slidenum">
              <a:rPr lang="en-US" altLang="zh-CN"/>
              <a:pPr/>
              <a:t>‹#›</a:t>
            </a:fld>
            <a:endParaRPr lang="en-US" altLang="zh-CN"/>
          </a:p>
        </p:txBody>
      </p:sp>
    </p:spTree>
    <p:extLst>
      <p:ext uri="{BB962C8B-B14F-4D97-AF65-F5344CB8AC3E}">
        <p14:creationId xmlns:p14="http://schemas.microsoft.com/office/powerpoint/2010/main" val="2440307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D318216-FB04-4986-AFEE-B997F06FE390}" type="slidenum">
              <a:rPr lang="en-US" altLang="zh-CN"/>
              <a:pPr/>
              <a:t>‹#›</a:t>
            </a:fld>
            <a:endParaRPr lang="en-US" altLang="zh-CN"/>
          </a:p>
        </p:txBody>
      </p:sp>
    </p:spTree>
    <p:extLst>
      <p:ext uri="{BB962C8B-B14F-4D97-AF65-F5344CB8AC3E}">
        <p14:creationId xmlns:p14="http://schemas.microsoft.com/office/powerpoint/2010/main" val="234254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0C0EB3-2CD9-469A-9414-C5B3D809A853}" type="slidenum">
              <a:rPr lang="en-US" altLang="zh-CN"/>
              <a:pPr/>
              <a:t>‹#›</a:t>
            </a:fld>
            <a:endParaRPr lang="en-US" altLang="zh-CN"/>
          </a:p>
        </p:txBody>
      </p:sp>
    </p:spTree>
    <p:extLst>
      <p:ext uri="{BB962C8B-B14F-4D97-AF65-F5344CB8AC3E}">
        <p14:creationId xmlns:p14="http://schemas.microsoft.com/office/powerpoint/2010/main" val="348169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CE6AE69-F667-462D-9DB2-2970268F134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emf"/><Relationship Id="rId5" Type="http://schemas.openxmlformats.org/officeDocument/2006/relationships/oleObject" Target="../embeddings/oleObject10.bin"/><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3.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3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9.wmf"/><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sz="4800" b="1" dirty="0" smtClean="0">
                <a:solidFill>
                  <a:srgbClr val="552579"/>
                </a:solidFill>
                <a:latin typeface="微软雅黑" panose="020B0503020204020204" pitchFamily="34" charset="-122"/>
                <a:ea typeface="微软雅黑" panose="020B0503020204020204" pitchFamily="34" charset="-122"/>
              </a:rPr>
              <a:t>第</a:t>
            </a:r>
            <a:r>
              <a:rPr lang="en-US" altLang="zh-CN" sz="4800" b="1" dirty="0" smtClean="0">
                <a:solidFill>
                  <a:srgbClr val="552579"/>
                </a:solidFill>
                <a:latin typeface="微软雅黑" panose="020B0503020204020204" pitchFamily="34" charset="-122"/>
                <a:ea typeface="微软雅黑" panose="020B0503020204020204" pitchFamily="34" charset="-122"/>
              </a:rPr>
              <a:t>5</a:t>
            </a:r>
            <a:r>
              <a:rPr lang="zh-CN" altLang="en-US" sz="4800" b="1" dirty="0" smtClean="0">
                <a:solidFill>
                  <a:srgbClr val="552579"/>
                </a:solidFill>
                <a:latin typeface="微软雅黑" panose="020B0503020204020204" pitchFamily="34" charset="-122"/>
                <a:ea typeface="微软雅黑" panose="020B0503020204020204" pitchFamily="34" charset="-122"/>
              </a:rPr>
              <a:t>章　混频器</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ChangeArrowheads="1"/>
          </p:cNvSpPr>
          <p:nvPr/>
        </p:nvSpPr>
        <p:spPr bwMode="auto">
          <a:xfrm>
            <a:off x="621985" y="609600"/>
            <a:ext cx="768381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buClr>
                <a:srgbClr val="0000CC"/>
              </a:buClr>
              <a:buSzPct val="100000"/>
              <a:buFont typeface="Wingdings" panose="05000000000000000000" pitchFamily="2" charset="2"/>
              <a:buChar char="Ø"/>
            </a:pPr>
            <a:r>
              <a:rPr lang="zh-CN" altLang="en-US" dirty="0" smtClean="0">
                <a:solidFill>
                  <a:srgbClr val="0000CC"/>
                </a:solidFill>
                <a:latin typeface="+mn-lt"/>
                <a:ea typeface="+mn-ea"/>
              </a:rPr>
              <a:t>非线性，通常用变频压缩和交调失真来描述；</a:t>
            </a:r>
            <a:endParaRPr lang="zh-CN" altLang="en-US" dirty="0">
              <a:solidFill>
                <a:srgbClr val="0000CC"/>
              </a:solidFill>
              <a:latin typeface="+mn-lt"/>
              <a:ea typeface="+mn-ea"/>
            </a:endParaRPr>
          </a:p>
        </p:txBody>
      </p:sp>
      <p:pic>
        <p:nvPicPr>
          <p:cNvPr id="4024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0162" y="1213777"/>
            <a:ext cx="57562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9"/>
          <p:cNvGrpSpPr>
            <a:grpSpLocks/>
          </p:cNvGrpSpPr>
          <p:nvPr/>
        </p:nvGrpSpPr>
        <p:grpSpPr bwMode="auto">
          <a:xfrm>
            <a:off x="7092950" y="1718307"/>
            <a:ext cx="1595438" cy="1044575"/>
            <a:chOff x="4468" y="1480"/>
            <a:chExt cx="1005" cy="658"/>
          </a:xfrm>
        </p:grpSpPr>
        <p:pic>
          <p:nvPicPr>
            <p:cNvPr id="133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9450"/>
            <a:stretch>
              <a:fillRect/>
            </a:stretch>
          </p:blipFill>
          <p:spPr bwMode="auto">
            <a:xfrm>
              <a:off x="4604" y="1706"/>
              <a:ext cx="869"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21" name="Text Box 7"/>
            <p:cNvSpPr txBox="1">
              <a:spLocks noChangeArrowheads="1"/>
            </p:cNvSpPr>
            <p:nvPr/>
          </p:nvSpPr>
          <p:spPr bwMode="auto">
            <a:xfrm>
              <a:off x="4468" y="148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会产生</a:t>
              </a:r>
            </a:p>
          </p:txBody>
        </p:sp>
        <p:sp>
          <p:nvSpPr>
            <p:cNvPr id="13322" name="Text Box 8"/>
            <p:cNvSpPr txBox="1">
              <a:spLocks noChangeArrowheads="1"/>
            </p:cNvSpPr>
            <p:nvPr/>
          </p:nvSpPr>
          <p:spPr bwMode="auto">
            <a:xfrm>
              <a:off x="4558" y="1888"/>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频谱分量</a:t>
              </a:r>
            </a:p>
          </p:txBody>
        </p:sp>
      </p:grpSp>
      <p:sp>
        <p:nvSpPr>
          <p:cNvPr id="402442" name="Rectangle 10"/>
          <p:cNvSpPr>
            <a:spLocks noChangeArrowheads="1"/>
          </p:cNvSpPr>
          <p:nvPr/>
        </p:nvSpPr>
        <p:spPr bwMode="auto">
          <a:xfrm>
            <a:off x="615949" y="4762777"/>
            <a:ext cx="8299451" cy="9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ts val="4400"/>
              </a:lnSpc>
              <a:spcBef>
                <a:spcPct val="20000"/>
              </a:spcBef>
              <a:buClr>
                <a:srgbClr val="0000CC"/>
              </a:buClr>
              <a:buSzPct val="100000"/>
              <a:buFont typeface="Wingdings" panose="05000000000000000000" pitchFamily="2" charset="2"/>
              <a:buChar char="Ø"/>
            </a:pPr>
            <a:r>
              <a:rPr lang="zh-CN" altLang="en-US" dirty="0">
                <a:solidFill>
                  <a:srgbClr val="0000CC"/>
                </a:solidFill>
                <a:latin typeface="Tahoma" panose="020B0604030504040204" pitchFamily="34" charset="0"/>
              </a:rPr>
              <a:t>谐波交调失真、射频和中频端口之间的隔离度、动态范围等；</a:t>
            </a:r>
          </a:p>
        </p:txBody>
      </p:sp>
    </p:spTree>
    <p:extLst>
      <p:ext uri="{BB962C8B-B14F-4D97-AF65-F5344CB8AC3E}">
        <p14:creationId xmlns:p14="http://schemas.microsoft.com/office/powerpoint/2010/main" val="880567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2436">
                                            <p:txEl>
                                              <p:pRg st="0" end="0"/>
                                            </p:txEl>
                                          </p:spTgt>
                                        </p:tgtEl>
                                        <p:attrNameLst>
                                          <p:attrName>style.visibility</p:attrName>
                                        </p:attrNameLst>
                                      </p:cBhvr>
                                      <p:to>
                                        <p:strVal val="visible"/>
                                      </p:to>
                                    </p:set>
                                    <p:anim calcmode="lin" valueType="num">
                                      <p:cBhvr additive="base">
                                        <p:cTn id="7" dur="1000" fill="hold"/>
                                        <p:tgtEl>
                                          <p:spTgt spid="40243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02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2437"/>
                                        </p:tgtEl>
                                        <p:attrNameLst>
                                          <p:attrName>style.visibility</p:attrName>
                                        </p:attrNameLst>
                                      </p:cBhvr>
                                      <p:to>
                                        <p:strVal val="visible"/>
                                      </p:to>
                                    </p:set>
                                    <p:animEffect transition="in" filter="blinds(horizontal)">
                                      <p:cBhvr>
                                        <p:cTn id="13" dur="1000"/>
                                        <p:tgtEl>
                                          <p:spTgt spid="4024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ppt_x"/>
                                          </p:val>
                                        </p:tav>
                                        <p:tav tm="100000">
                                          <p:val>
                                            <p:strVal val="#ppt_x"/>
                                          </p:val>
                                        </p:tav>
                                      </p:tavLst>
                                    </p:anim>
                                    <p:anim calcmode="lin" valueType="num">
                                      <p:cBhvr additive="base">
                                        <p:cTn id="19"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402442">
                                            <p:txEl>
                                              <p:pRg st="0" end="0"/>
                                            </p:txEl>
                                          </p:spTgt>
                                        </p:tgtEl>
                                        <p:attrNameLst>
                                          <p:attrName>style.visibility</p:attrName>
                                        </p:attrNameLst>
                                      </p:cBhvr>
                                      <p:to>
                                        <p:strVal val="visible"/>
                                      </p:to>
                                    </p:set>
                                    <p:anim calcmode="lin" valueType="num">
                                      <p:cBhvr additive="base">
                                        <p:cTn id="24" dur="1000" fill="hold"/>
                                        <p:tgtEl>
                                          <p:spTgt spid="402442">
                                            <p:txEl>
                                              <p:pRg st="0" end="0"/>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024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b="1" dirty="0">
                <a:solidFill>
                  <a:srgbClr val="401B5B"/>
                </a:solidFill>
                <a:latin typeface="微软雅黑" panose="020B0503020204020204" pitchFamily="34" charset="-122"/>
                <a:ea typeface="微软雅黑" panose="020B0503020204020204" pitchFamily="34" charset="-122"/>
              </a:rPr>
              <a:t>变频增益或损耗</a:t>
            </a:r>
            <a:r>
              <a:rPr lang="zh-CN" altLang="en-US" sz="4000" b="1" dirty="0" smtClean="0">
                <a:solidFill>
                  <a:srgbClr val="401B5B"/>
                </a:solidFill>
                <a:latin typeface="微软雅黑" panose="020B0503020204020204" pitchFamily="34" charset="-122"/>
                <a:ea typeface="微软雅黑" panose="020B0503020204020204" pitchFamily="34" charset="-122"/>
                <a:cs typeface="Times New Roman" panose="02020603050405020304" pitchFamily="18" charset="0"/>
              </a:rPr>
              <a:t/>
            </a:r>
            <a:br>
              <a:rPr lang="zh-CN" altLang="en-US" sz="4000" b="1" dirty="0" smtClean="0">
                <a:solidFill>
                  <a:srgbClr val="401B5B"/>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3600" b="1" dirty="0" smtClean="0">
                <a:solidFill>
                  <a:srgbClr val="401B5B"/>
                </a:solidFill>
                <a:latin typeface="Times New Roman" panose="02020603050405020304" pitchFamily="18" charset="0"/>
                <a:cs typeface="Times New Roman" panose="02020603050405020304" pitchFamily="18" charset="0"/>
              </a:rPr>
              <a:t>（</a:t>
            </a:r>
            <a:r>
              <a:rPr lang="en-US" altLang="zh-CN" sz="3600" b="1" dirty="0" smtClean="0">
                <a:solidFill>
                  <a:srgbClr val="401B5B"/>
                </a:solidFill>
                <a:latin typeface="Times New Roman" panose="02020603050405020304" pitchFamily="18" charset="0"/>
                <a:cs typeface="Times New Roman" panose="02020603050405020304" pitchFamily="18" charset="0"/>
              </a:rPr>
              <a:t>Conversion Gain or Loss</a:t>
            </a:r>
            <a:r>
              <a:rPr lang="zh-CN" altLang="en-US" sz="3600" b="1" dirty="0" smtClean="0">
                <a:solidFill>
                  <a:srgbClr val="401B5B"/>
                </a:solidFill>
                <a:latin typeface="Times New Roman" panose="02020603050405020304" pitchFamily="18" charset="0"/>
                <a:cs typeface="Times New Roman" panose="02020603050405020304" pitchFamily="18" charset="0"/>
              </a:rPr>
              <a:t>）</a:t>
            </a:r>
          </a:p>
        </p:txBody>
      </p:sp>
      <p:sp>
        <p:nvSpPr>
          <p:cNvPr id="33795" name="Rectangle 5"/>
          <p:cNvSpPr>
            <a:spLocks noChangeArrowheads="1"/>
          </p:cNvSpPr>
          <p:nvPr/>
        </p:nvSpPr>
        <p:spPr bwMode="auto">
          <a:xfrm>
            <a:off x="702468" y="1562572"/>
            <a:ext cx="7959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3600"/>
              </a:lnSpc>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混频器的变频增益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定义为在本振功率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不变</a:t>
            </a:r>
            <a:r>
              <a:rPr lang="zh-CN" altLang="en-US" sz="2400" b="1" dirty="0" smtClean="0">
                <a:latin typeface="Times New Roman" panose="02020603050405020304" pitchFamily="18" charset="0"/>
                <a:cs typeface="Times New Roman" panose="02020603050405020304" pitchFamily="18" charset="0"/>
              </a:rPr>
              <a:t>的情况</a:t>
            </a:r>
            <a:r>
              <a:rPr lang="zh-CN" altLang="en-US" sz="2400" b="1" dirty="0">
                <a:latin typeface="Times New Roman" panose="02020603050405020304" pitchFamily="18" charset="0"/>
                <a:cs typeface="Times New Roman" panose="02020603050405020304" pitchFamily="18" charset="0"/>
              </a:rPr>
              <a:t>下，负载获得的最大中频功率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IF</a:t>
            </a:r>
            <a:r>
              <a:rPr lang="zh-CN" altLang="en-US" sz="2400" b="1" dirty="0">
                <a:latin typeface="Times New Roman" panose="02020603050405020304" pitchFamily="18" charset="0"/>
                <a:cs typeface="Times New Roman" panose="02020603050405020304" pitchFamily="18" charset="0"/>
              </a:rPr>
              <a:t>与射频</a:t>
            </a:r>
            <a:r>
              <a:rPr lang="zh-CN" altLang="en-US" sz="2400" b="1" dirty="0" smtClean="0">
                <a:latin typeface="Times New Roman" panose="02020603050405020304" pitchFamily="18" charset="0"/>
                <a:cs typeface="Times New Roman" panose="02020603050405020304" pitchFamily="18" charset="0"/>
              </a:rPr>
              <a:t>输入功率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RF</a:t>
            </a:r>
            <a:r>
              <a:rPr lang="zh-CN" altLang="en-US" sz="2400" b="1" dirty="0">
                <a:latin typeface="Times New Roman" panose="02020603050405020304" pitchFamily="18" charset="0"/>
                <a:cs typeface="Times New Roman" panose="02020603050405020304" pitchFamily="18" charset="0"/>
              </a:rPr>
              <a:t>之比的对数，即</a:t>
            </a:r>
          </a:p>
          <a:p>
            <a:pPr>
              <a:spcBef>
                <a:spcPct val="0"/>
              </a:spcBef>
              <a:buFontTx/>
              <a:buNone/>
            </a:pPr>
            <a:r>
              <a:rPr lang="zh-CN" altLang="en-US" sz="1000" dirty="0">
                <a:latin typeface="Times New Roman" panose="02020603050405020304" pitchFamily="18" charset="0"/>
                <a:cs typeface="Times New Roman" panose="02020603050405020304" pitchFamily="18" charset="0"/>
              </a:rPr>
              <a:t>                          </a:t>
            </a:r>
            <a:endParaRPr lang="zh-CN" altLang="en-US" sz="1800" dirty="0"/>
          </a:p>
        </p:txBody>
      </p:sp>
      <p:graphicFrame>
        <p:nvGraphicFramePr>
          <p:cNvPr id="91140" name="Object 4"/>
          <p:cNvGraphicFramePr>
            <a:graphicFrameLocks noChangeAspect="1"/>
          </p:cNvGraphicFramePr>
          <p:nvPr>
            <p:extLst>
              <p:ext uri="{D42A27DB-BD31-4B8C-83A1-F6EECF244321}">
                <p14:modId xmlns:p14="http://schemas.microsoft.com/office/powerpoint/2010/main" val="3735853612"/>
              </p:ext>
            </p:extLst>
          </p:nvPr>
        </p:nvGraphicFramePr>
        <p:xfrm>
          <a:off x="1697036" y="2805113"/>
          <a:ext cx="5970587" cy="1468438"/>
        </p:xfrm>
        <a:graphic>
          <a:graphicData uri="http://schemas.openxmlformats.org/presentationml/2006/ole">
            <mc:AlternateContent xmlns:mc="http://schemas.openxmlformats.org/markup-compatibility/2006">
              <mc:Choice xmlns:v="urn:schemas-microsoft-com:vml" Requires="v">
                <p:oleObj spid="_x0000_s97371" name="公式" r:id="rId3" imgW="2273040" imgH="507960" progId="Equation.3">
                  <p:embed/>
                </p:oleObj>
              </mc:Choice>
              <mc:Fallback>
                <p:oleObj name="公式" r:id="rId3" imgW="2273040" imgH="507960" progId="Equation.3">
                  <p:embed/>
                  <p:pic>
                    <p:nvPicPr>
                      <p:cNvPr id="0" name=""/>
                      <p:cNvPicPr>
                        <a:picLocks noChangeAspect="1" noChangeArrowheads="1"/>
                      </p:cNvPicPr>
                      <p:nvPr/>
                    </p:nvPicPr>
                    <p:blipFill>
                      <a:blip r:embed="rId4"/>
                      <a:srcRect/>
                      <a:stretch>
                        <a:fillRect/>
                      </a:stretch>
                    </p:blipFill>
                    <p:spPr bwMode="auto">
                      <a:xfrm>
                        <a:off x="1697036" y="2805113"/>
                        <a:ext cx="5970587" cy="1468438"/>
                      </a:xfrm>
                      <a:prstGeom prst="rect">
                        <a:avLst/>
                      </a:prstGeom>
                      <a:solidFill>
                        <a:schemeClr val="accent5"/>
                      </a:solidFill>
                      <a:ln>
                        <a:noFill/>
                      </a:ln>
                      <a:extLst/>
                    </p:spPr>
                  </p:pic>
                </p:oleObj>
              </mc:Fallback>
            </mc:AlternateContent>
          </a:graphicData>
        </a:graphic>
      </p:graphicFrame>
      <p:sp>
        <p:nvSpPr>
          <p:cNvPr id="91146" name="Rectangle 10"/>
          <p:cNvSpPr>
            <a:spLocks noChangeArrowheads="1"/>
          </p:cNvSpPr>
          <p:nvPr/>
        </p:nvSpPr>
        <p:spPr bwMode="auto">
          <a:xfrm>
            <a:off x="702468" y="5006595"/>
            <a:ext cx="7327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若变频增益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en-US" altLang="zh-CN" sz="2400" b="1" baseline="-300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&gt; 0</a:t>
            </a:r>
            <a:r>
              <a:rPr lang="zh-CN" altLang="en-US" sz="2400" b="1" dirty="0">
                <a:latin typeface="Times New Roman" panose="02020603050405020304" pitchFamily="18" charset="0"/>
                <a:cs typeface="Times New Roman" panose="02020603050405020304" pitchFamily="18" charset="0"/>
              </a:rPr>
              <a:t>，则混频器有增益；反之为损耗。</a:t>
            </a:r>
            <a:endParaRPr lang="zh-CN" altLang="en-US" sz="1600" dirty="0"/>
          </a:p>
        </p:txBody>
      </p:sp>
      <p:sp>
        <p:nvSpPr>
          <p:cNvPr id="91147" name="Rectangle 11"/>
          <p:cNvSpPr>
            <a:spLocks noChangeArrowheads="1"/>
          </p:cNvSpPr>
          <p:nvPr/>
        </p:nvSpPr>
        <p:spPr bwMode="auto">
          <a:xfrm>
            <a:off x="679022" y="5739639"/>
            <a:ext cx="6340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b="1" dirty="0" smtClean="0"/>
              <a:t> 电压</a:t>
            </a:r>
            <a:r>
              <a:rPr lang="zh-CN" altLang="en-US" sz="2400" b="1" dirty="0"/>
              <a:t>转换增益与功率转换增益</a:t>
            </a:r>
            <a:r>
              <a:rPr lang="zh-CN" altLang="en-US" sz="2400" dirty="0"/>
              <a:t> </a:t>
            </a:r>
            <a:r>
              <a:rPr lang="zh-CN" altLang="en-US" sz="2400" b="1" dirty="0"/>
              <a:t>之间的</a:t>
            </a:r>
            <a:r>
              <a:rPr lang="zh-CN" altLang="en-US" sz="2400" b="1" dirty="0" smtClean="0"/>
              <a:t>关系。</a:t>
            </a:r>
            <a:endParaRPr lang="zh-CN" altLang="en-US" sz="2400" b="1" dirty="0"/>
          </a:p>
        </p:txBody>
      </p:sp>
      <p:sp>
        <p:nvSpPr>
          <p:cNvPr id="91148" name="Oval 12"/>
          <p:cNvSpPr>
            <a:spLocks noChangeArrowheads="1"/>
          </p:cNvSpPr>
          <p:nvPr/>
        </p:nvSpPr>
        <p:spPr bwMode="auto">
          <a:xfrm>
            <a:off x="4953000" y="3540656"/>
            <a:ext cx="1295400" cy="10668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688118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6" grpId="0"/>
      <p:bldP spid="91147" grpId="0"/>
      <p:bldP spid="911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75419"/>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端口隔离度</a:t>
            </a:r>
          </a:p>
        </p:txBody>
      </p:sp>
      <p:sp>
        <p:nvSpPr>
          <p:cNvPr id="37891" name="Rectangle 3"/>
          <p:cNvSpPr>
            <a:spLocks noGrp="1" noChangeArrowheads="1"/>
          </p:cNvSpPr>
          <p:nvPr>
            <p:ph type="body" idx="1"/>
          </p:nvPr>
        </p:nvSpPr>
        <p:spPr>
          <a:xfrm>
            <a:off x="381000" y="990600"/>
            <a:ext cx="8229600" cy="609600"/>
          </a:xfrm>
        </p:spPr>
        <p:txBody>
          <a:bodyPr/>
          <a:lstStyle/>
          <a:p>
            <a:pPr eaLnBrk="1" hangingPunct="1"/>
            <a:r>
              <a:rPr lang="en-US" altLang="zh-CN" sz="2800" b="1" dirty="0" smtClean="0">
                <a:latin typeface="Times New Roman" panose="02020603050405020304" pitchFamily="18" charset="0"/>
              </a:rPr>
              <a:t>LO</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RF</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LO</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IF</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RF</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IF</a:t>
            </a:r>
            <a:r>
              <a:rPr lang="zh-CN" altLang="en-US" sz="2800" b="1" dirty="0" smtClean="0">
                <a:latin typeface="Times New Roman" panose="02020603050405020304" pitchFamily="18" charset="0"/>
              </a:rPr>
              <a:t>之间的隔离</a:t>
            </a:r>
            <a:r>
              <a:rPr lang="en-US" altLang="zh-CN" sz="2800" b="1" dirty="0" smtClean="0">
                <a:latin typeface="Times New Roman" panose="02020603050405020304" pitchFamily="18" charset="0"/>
              </a:rPr>
              <a:t>;</a:t>
            </a:r>
          </a:p>
        </p:txBody>
      </p:sp>
      <p:sp>
        <p:nvSpPr>
          <p:cNvPr id="37892" name="Rectangle 4"/>
          <p:cNvSpPr>
            <a:spLocks noChangeArrowheads="1"/>
          </p:cNvSpPr>
          <p:nvPr/>
        </p:nvSpPr>
        <p:spPr bwMode="auto">
          <a:xfrm>
            <a:off x="2057400" y="1600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smtClean="0">
                <a:solidFill>
                  <a:srgbClr val="0000CC"/>
                </a:solidFill>
                <a:latin typeface="Times New Roman" panose="02020603050405020304" pitchFamily="18" charset="0"/>
                <a:cs typeface="Times New Roman" panose="02020603050405020304" pitchFamily="18" charset="0"/>
              </a:rPr>
              <a:t>典型</a:t>
            </a:r>
            <a:r>
              <a:rPr lang="zh-CN" altLang="en-US" sz="2400" b="1" dirty="0">
                <a:solidFill>
                  <a:srgbClr val="0000CC"/>
                </a:solidFill>
                <a:latin typeface="Times New Roman" panose="02020603050405020304" pitchFamily="18" charset="0"/>
                <a:cs typeface="Times New Roman" panose="02020603050405020304" pitchFamily="18" charset="0"/>
              </a:rPr>
              <a:t>的混频器主要参数</a:t>
            </a:r>
            <a:endParaRPr lang="zh-CN" altLang="en-US" sz="2400" b="1" dirty="0">
              <a:solidFill>
                <a:srgbClr val="0000CC"/>
              </a:solidFill>
            </a:endParaRPr>
          </a:p>
        </p:txBody>
      </p:sp>
      <p:graphicFrame>
        <p:nvGraphicFramePr>
          <p:cNvPr id="95312" name="Group 80"/>
          <p:cNvGraphicFramePr>
            <a:graphicFrameLocks noGrp="1"/>
          </p:cNvGraphicFramePr>
          <p:nvPr/>
        </p:nvGraphicFramePr>
        <p:xfrm>
          <a:off x="1981200" y="2209800"/>
          <a:ext cx="5334000" cy="4419601"/>
        </p:xfrm>
        <a:graphic>
          <a:graphicData uri="http://schemas.openxmlformats.org/drawingml/2006/table">
            <a:tbl>
              <a:tblPr/>
              <a:tblGrid>
                <a:gridCol w="2833688">
                  <a:extLst>
                    <a:ext uri="{9D8B030D-6E8A-4147-A177-3AD203B41FA5}">
                      <a16:colId xmlns:a16="http://schemas.microsoft.com/office/drawing/2014/main" val="20000"/>
                    </a:ext>
                  </a:extLst>
                </a:gridCol>
                <a:gridCol w="2500312">
                  <a:extLst>
                    <a:ext uri="{9D8B030D-6E8A-4147-A177-3AD203B41FA5}">
                      <a16:colId xmlns:a16="http://schemas.microsoft.com/office/drawing/2014/main" val="20001"/>
                    </a:ext>
                  </a:extLst>
                </a:gridCol>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指标名称</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数值</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增益</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10dB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N</a:t>
                      </a:r>
                      <a:r>
                        <a:rPr kumimoji="0" lang="en-US" altLang="zh-CN" sz="2800" b="1" i="0" u="none" strike="noStrike" cap="none" normalizeH="0" baseline="-30000" smtClean="0">
                          <a:ln>
                            <a:noFill/>
                          </a:ln>
                          <a:solidFill>
                            <a:srgbClr val="000000"/>
                          </a:solidFill>
                          <a:effectLst/>
                          <a:latin typeface="Times New Roman" pitchFamily="18" charset="0"/>
                          <a:ea typeface="宋体" pitchFamily="2" charset="-122"/>
                          <a:cs typeface="Times New Roman" pitchFamily="18" charset="0"/>
                        </a:rPr>
                        <a:t>F</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12dB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IIP3</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+5dBm</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1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输入阻抗</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50</a:t>
                      </a:r>
                      <a:r>
                        <a:rPr kumimoji="0" lang="en-US" altLang="zh-CN" sz="2800" b="1" i="0" u="none" strike="noStrike" cap="none" normalizeH="0" baseline="0" smtClean="0">
                          <a:ln>
                            <a:noFill/>
                          </a:ln>
                          <a:solidFill>
                            <a:srgbClr val="000000"/>
                          </a:solidFill>
                          <a:effectLst/>
                          <a:latin typeface="Times New Roman" pitchFamily="18" charset="0"/>
                          <a:ea typeface="华文仿宋" pitchFamily="2" charset="-122"/>
                          <a:cs typeface="Arial" charset="0"/>
                        </a:rPr>
                        <a:t>Ω</a:t>
                      </a:r>
                      <a:endParaRPr kumimoji="0" lang="en-US" altLang="zh-CN" sz="2800" b="1" i="0" u="none" strike="noStrike" cap="none" normalizeH="0" baseline="0" smtClean="0">
                        <a:ln>
                          <a:noFill/>
                        </a:ln>
                        <a:solidFill>
                          <a:schemeClr val="tx1"/>
                        </a:solidFill>
                        <a:effectLst/>
                        <a:latin typeface="Times New Roman" pitchFamily="18" charset="0"/>
                        <a:ea typeface="华文仿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5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口间隔离</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10-20dB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1272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39"/>
          <p:cNvSpPr>
            <a:spLocks noGrp="1" noChangeArrowheads="1"/>
          </p:cNvSpPr>
          <p:nvPr>
            <p:ph type="title"/>
          </p:nvPr>
        </p:nvSpPr>
        <p:spPr>
          <a:xfrm>
            <a:off x="457200" y="274638"/>
            <a:ext cx="8229600" cy="5635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混频失真与干扰</a:t>
            </a:r>
          </a:p>
        </p:txBody>
      </p:sp>
      <p:graphicFrame>
        <p:nvGraphicFramePr>
          <p:cNvPr id="155048" name="Group 424"/>
          <p:cNvGraphicFramePr>
            <a:graphicFrameLocks noGrp="1"/>
          </p:cNvGraphicFramePr>
          <p:nvPr>
            <p:ph sz="half" idx="1"/>
          </p:nvPr>
        </p:nvGraphicFramePr>
        <p:xfrm>
          <a:off x="609600" y="1066800"/>
          <a:ext cx="8077200" cy="2743200"/>
        </p:xfrm>
        <a:graphic>
          <a:graphicData uri="http://schemas.openxmlformats.org/drawingml/2006/table">
            <a:tbl>
              <a:tblPr/>
              <a:tblGrid>
                <a:gridCol w="2286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9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1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5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3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n-US"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p</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q</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n</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4779" name="Object 155"/>
          <p:cNvGraphicFramePr>
            <a:graphicFrameLocks noChangeAspect="1"/>
          </p:cNvGraphicFramePr>
          <p:nvPr/>
        </p:nvGraphicFramePr>
        <p:xfrm>
          <a:off x="228600" y="3835400"/>
          <a:ext cx="8610600" cy="2946400"/>
        </p:xfrm>
        <a:graphic>
          <a:graphicData uri="http://schemas.openxmlformats.org/presentationml/2006/ole">
            <mc:AlternateContent xmlns:mc="http://schemas.openxmlformats.org/markup-compatibility/2006">
              <mc:Choice xmlns:v="urn:schemas-microsoft-com:vml" Requires="v">
                <p:oleObj spid="_x0000_s89181" name="Visio" r:id="rId3" imgW="5740293" imgH="1965926" progId="Visio.Drawing.11">
                  <p:embed/>
                </p:oleObj>
              </mc:Choice>
              <mc:Fallback>
                <p:oleObj name="Visio" r:id="rId3" imgW="5740293" imgH="19659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35400"/>
                        <a:ext cx="8610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55579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74638"/>
            <a:ext cx="8229600" cy="715962"/>
          </a:xfrm>
        </p:spPr>
        <p:txBody>
          <a:bodyPr/>
          <a:lstStyle/>
          <a:p>
            <a:pPr eaLnBrk="1" hangingPunct="1">
              <a:lnSpc>
                <a:spcPct val="150000"/>
              </a:lnSpc>
            </a:pPr>
            <a:r>
              <a:rPr lang="zh-CN" altLang="el-GR" sz="4000" b="1" dirty="0">
                <a:solidFill>
                  <a:srgbClr val="552579"/>
                </a:solidFill>
                <a:latin typeface="微软雅黑" panose="020B0503020204020204" pitchFamily="34" charset="-122"/>
                <a:ea typeface="微软雅黑" panose="020B0503020204020204" pitchFamily="34" charset="-122"/>
              </a:rPr>
              <a:t>失真与干扰的种类 </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17411" name="Rectangle 3"/>
          <p:cNvSpPr>
            <a:spLocks noGrp="1" noChangeArrowheads="1"/>
          </p:cNvSpPr>
          <p:nvPr>
            <p:ph type="body" idx="1"/>
          </p:nvPr>
        </p:nvSpPr>
        <p:spPr>
          <a:xfrm>
            <a:off x="457200" y="1143000"/>
            <a:ext cx="8229600" cy="609600"/>
          </a:xfrm>
        </p:spPr>
        <p:txBody>
          <a:bodyPr/>
          <a:lstStyle/>
          <a:p>
            <a:pPr marL="0" indent="0" eaLnBrk="1" hangingPunct="1">
              <a:lnSpc>
                <a:spcPct val="150000"/>
              </a:lnSpc>
              <a:buNone/>
            </a:pPr>
            <a:r>
              <a:rPr lang="zh-CN" altLang="en-US" sz="2800" b="1" dirty="0" smtClean="0">
                <a:solidFill>
                  <a:srgbClr val="0000CC"/>
                </a:solidFill>
                <a:latin typeface="Times New Roman" panose="02020603050405020304" pitchFamily="18" charset="0"/>
                <a:cs typeface="Times New Roman" panose="02020603050405020304" pitchFamily="18" charset="0"/>
              </a:rPr>
              <a:t>镜像频率（</a:t>
            </a:r>
            <a:r>
              <a:rPr lang="en-US" altLang="zh-CN" sz="2800" b="1" dirty="0" smtClean="0">
                <a:solidFill>
                  <a:srgbClr val="0000CC"/>
                </a:solidFill>
                <a:latin typeface="Times New Roman" panose="02020603050405020304" pitchFamily="18" charset="0"/>
                <a:cs typeface="Times New Roman" panose="02020603050405020304" pitchFamily="18" charset="0"/>
              </a:rPr>
              <a:t>Images</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zh-CN" altLang="en-US" sz="2800" dirty="0" smtClean="0">
                <a:solidFill>
                  <a:srgbClr val="0000CC"/>
                </a:solidFill>
                <a:latin typeface="Times New Roman" panose="02020603050405020304" pitchFamily="18" charset="0"/>
              </a:rPr>
              <a:t> </a:t>
            </a:r>
          </a:p>
        </p:txBody>
      </p:sp>
      <p:sp>
        <p:nvSpPr>
          <p:cNvPr id="79877" name="Rectangle 5"/>
          <p:cNvSpPr>
            <a:spLocks noChangeArrowheads="1"/>
          </p:cNvSpPr>
          <p:nvPr/>
        </p:nvSpPr>
        <p:spPr bwMode="auto">
          <a:xfrm>
            <a:off x="436563" y="1771650"/>
            <a:ext cx="80533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即使是理想的下混频器，若有一个射频输入信号</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a:t>
            </a:r>
          </a:p>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和一个干扰信号</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IMG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RF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2</a:t>
            </a:r>
            <a:r>
              <a:rPr lang="en-US" altLang="zh-CN" sz="2800" b="1" i="1">
                <a:latin typeface="Times New Roman" panose="02020603050405020304" pitchFamily="18" charset="0"/>
                <a:cs typeface="Times New Roman" panose="02020603050405020304" pitchFamily="18" charset="0"/>
              </a:rPr>
              <a:t> f</a:t>
            </a:r>
            <a:r>
              <a:rPr lang="en-US" altLang="zh-CN" sz="2800" b="1" baseline="-30000">
                <a:latin typeface="Times New Roman" panose="02020603050405020304" pitchFamily="18" charset="0"/>
                <a:cs typeface="Times New Roman" panose="02020603050405020304" pitchFamily="18" charset="0"/>
              </a:rPr>
              <a:t>IF</a:t>
            </a:r>
            <a:r>
              <a:rPr lang="zh-CN" altLang="en-US" sz="2800" b="1">
                <a:latin typeface="Times New Roman" panose="02020603050405020304" pitchFamily="18" charset="0"/>
                <a:cs typeface="Times New Roman" panose="02020603050405020304" pitchFamily="18" charset="0"/>
              </a:rPr>
              <a:t>，与本振混频后可</a:t>
            </a:r>
          </a:p>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能产生频率相同的中频信号：</a:t>
            </a:r>
          </a:p>
          <a:p>
            <a:pPr>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LO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RF</a:t>
            </a:r>
            <a:r>
              <a:rPr lang="en-US" altLang="zh-CN" sz="2800" b="1">
                <a:latin typeface="Times New Roman" panose="02020603050405020304" pitchFamily="18" charset="0"/>
                <a:cs typeface="Times New Roman" panose="02020603050405020304" pitchFamily="18" charset="0"/>
              </a:rPr>
              <a:t> =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IF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IMG</a:t>
            </a:r>
            <a:r>
              <a:rPr lang="en-US" altLang="zh-CN" sz="2800" b="1">
                <a:latin typeface="Times New Roman" panose="02020603050405020304" pitchFamily="18" charset="0"/>
                <a:cs typeface="Times New Roman" panose="02020603050405020304" pitchFamily="18" charset="0"/>
              </a:rPr>
              <a:t> -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LO</a:t>
            </a:r>
            <a:r>
              <a:rPr lang="en-US" altLang="zh-CN" sz="2800" b="1">
                <a:latin typeface="Times New Roman" panose="02020603050405020304" pitchFamily="18" charset="0"/>
              </a:rPr>
              <a:t> </a:t>
            </a:r>
          </a:p>
        </p:txBody>
      </p:sp>
      <p:sp>
        <p:nvSpPr>
          <p:cNvPr id="79887" name="Rectangle 15"/>
          <p:cNvSpPr>
            <a:spLocks noChangeArrowheads="1"/>
          </p:cNvSpPr>
          <p:nvPr/>
        </p:nvSpPr>
        <p:spPr bwMode="auto">
          <a:xfrm>
            <a:off x="381000" y="4778028"/>
            <a:ext cx="775885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None/>
              <a:defRPr/>
            </a:pPr>
            <a:r>
              <a:rPr lang="zh-CN" altLang="en-US" sz="2800" b="1" dirty="0" smtClean="0">
                <a:latin typeface="Times New Roman" pitchFamily="18" charset="0"/>
                <a:cs typeface="Times New Roman" pitchFamily="18" charset="0"/>
              </a:rPr>
              <a:t>上式中产生两个中频信号，由干扰信号所产生的</a:t>
            </a:r>
            <a:endParaRPr lang="en-US" altLang="zh-CN" sz="2800" b="1" dirty="0" smtClean="0">
              <a:latin typeface="Times New Roman" pitchFamily="18" charset="0"/>
              <a:cs typeface="Times New Roman" pitchFamily="18" charset="0"/>
            </a:endParaRPr>
          </a:p>
          <a:p>
            <a:pPr eaLnBrk="1" hangingPunct="1">
              <a:lnSpc>
                <a:spcPct val="150000"/>
              </a:lnSpc>
              <a:spcBef>
                <a:spcPct val="0"/>
              </a:spcBef>
              <a:buFontTx/>
              <a:buNone/>
              <a:defRPr/>
            </a:pPr>
            <a:r>
              <a:rPr lang="zh-CN" altLang="en-US" sz="2800" b="1" dirty="0" smtClean="0">
                <a:latin typeface="Times New Roman" pitchFamily="18" charset="0"/>
                <a:cs typeface="Times New Roman" pitchFamily="18" charset="0"/>
              </a:rPr>
              <a:t>中频信号称为镜频，用</a:t>
            </a:r>
            <a:r>
              <a:rPr lang="en-US" altLang="zh-CN" sz="2800" b="1" i="1" dirty="0" err="1" smtClean="0">
                <a:solidFill>
                  <a:srgbClr val="0000CC"/>
                </a:solidFill>
                <a:latin typeface="Times New Roman" pitchFamily="18" charset="0"/>
                <a:cs typeface="Times New Roman" pitchFamily="18" charset="0"/>
              </a:rPr>
              <a:t>f</a:t>
            </a:r>
            <a:r>
              <a:rPr lang="en-US" altLang="zh-CN" sz="2800" b="1" baseline="-30000" dirty="0" err="1" smtClean="0">
                <a:solidFill>
                  <a:srgbClr val="0000CC"/>
                </a:solidFill>
                <a:latin typeface="Times New Roman" pitchFamily="18" charset="0"/>
                <a:cs typeface="Times New Roman" pitchFamily="18" charset="0"/>
              </a:rPr>
              <a:t>IMG</a:t>
            </a:r>
            <a:r>
              <a:rPr lang="zh-CN" altLang="en-US" sz="2800" b="1" dirty="0" smtClean="0">
                <a:latin typeface="Times New Roman" pitchFamily="18" charset="0"/>
                <a:cs typeface="Times New Roman" pitchFamily="18" charset="0"/>
              </a:rPr>
              <a:t>表示。</a:t>
            </a:r>
            <a:r>
              <a:rPr lang="zh-CN" altLang="en-US" sz="2800" b="1" dirty="0" smtClean="0">
                <a:latin typeface="Times New Roman" pitchFamily="18" charset="0"/>
              </a:rPr>
              <a:t> </a:t>
            </a:r>
          </a:p>
        </p:txBody>
      </p:sp>
    </p:spTree>
    <p:extLst>
      <p:ext uri="{BB962C8B-B14F-4D97-AF65-F5344CB8AC3E}">
        <p14:creationId xmlns:p14="http://schemas.microsoft.com/office/powerpoint/2010/main" val="16959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639763"/>
          </a:xfrm>
        </p:spPr>
        <p:txBody>
          <a:bodyPr/>
          <a:lstStyle/>
          <a:p>
            <a:pPr eaLnBrk="1" hangingPunct="1">
              <a:lnSpc>
                <a:spcPct val="150000"/>
              </a:lnSpc>
            </a:pPr>
            <a:r>
              <a:rPr lang="zh-CN" altLang="en-US" sz="4000" b="1" dirty="0">
                <a:solidFill>
                  <a:srgbClr val="552579"/>
                </a:solidFill>
                <a:latin typeface="微软雅黑" panose="020B0503020204020204" pitchFamily="34" charset="-122"/>
                <a:ea typeface="微软雅黑" panose="020B0503020204020204" pitchFamily="34" charset="-122"/>
              </a:rPr>
              <a:t>镜像频率的产生</a:t>
            </a:r>
          </a:p>
        </p:txBody>
      </p:sp>
      <p:sp>
        <p:nvSpPr>
          <p:cNvPr id="18435" name="Rectangle 8"/>
          <p:cNvSpPr>
            <a:spLocks noChangeArrowheads="1"/>
          </p:cNvSpPr>
          <p:nvPr/>
        </p:nvSpPr>
        <p:spPr bwMode="auto">
          <a:xfrm>
            <a:off x="0" y="1112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aphicFrame>
        <p:nvGraphicFramePr>
          <p:cNvPr id="157709" name="Object 13"/>
          <p:cNvGraphicFramePr>
            <a:graphicFrameLocks noChangeAspect="1"/>
          </p:cNvGraphicFramePr>
          <p:nvPr/>
        </p:nvGraphicFramePr>
        <p:xfrm>
          <a:off x="1187450" y="762000"/>
          <a:ext cx="7129463" cy="1955800"/>
        </p:xfrm>
        <a:graphic>
          <a:graphicData uri="http://schemas.openxmlformats.org/presentationml/2006/ole">
            <mc:AlternateContent xmlns:mc="http://schemas.openxmlformats.org/markup-compatibility/2006">
              <mc:Choice xmlns:v="urn:schemas-microsoft-com:vml" Requires="v">
                <p:oleObj spid="_x0000_s90387" name="Visio" r:id="rId3" imgW="4856988" imgH="1334618" progId="Visio.Drawing.11">
                  <p:embed/>
                </p:oleObj>
              </mc:Choice>
              <mc:Fallback>
                <p:oleObj name="Visio" r:id="rId3" imgW="4856988" imgH="13346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762000"/>
                        <a:ext cx="7129463"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0" name="Object 14"/>
          <p:cNvGraphicFramePr>
            <a:graphicFrameLocks noChangeAspect="1"/>
          </p:cNvGraphicFramePr>
          <p:nvPr/>
        </p:nvGraphicFramePr>
        <p:xfrm>
          <a:off x="1520825" y="2667000"/>
          <a:ext cx="6480175" cy="1874838"/>
        </p:xfrm>
        <a:graphic>
          <a:graphicData uri="http://schemas.openxmlformats.org/presentationml/2006/ole">
            <mc:AlternateContent xmlns:mc="http://schemas.openxmlformats.org/markup-compatibility/2006">
              <mc:Choice xmlns:v="urn:schemas-microsoft-com:vml" Requires="v">
                <p:oleObj spid="_x0000_s90388" name="Visio" r:id="rId5" imgW="4533138" imgH="1204570" progId="Visio.Drawing.11">
                  <p:embed/>
                </p:oleObj>
              </mc:Choice>
              <mc:Fallback>
                <p:oleObj name="Visio" r:id="rId5" imgW="4533138" imgH="120457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667000"/>
                        <a:ext cx="6480175"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1" name="Object 15"/>
          <p:cNvGraphicFramePr>
            <a:graphicFrameLocks noChangeAspect="1"/>
          </p:cNvGraphicFramePr>
          <p:nvPr/>
        </p:nvGraphicFramePr>
        <p:xfrm>
          <a:off x="1179513" y="4724400"/>
          <a:ext cx="6669087" cy="2090738"/>
        </p:xfrm>
        <a:graphic>
          <a:graphicData uri="http://schemas.openxmlformats.org/presentationml/2006/ole">
            <mc:AlternateContent xmlns:mc="http://schemas.openxmlformats.org/markup-compatibility/2006">
              <mc:Choice xmlns:v="urn:schemas-microsoft-com:vml" Requires="v">
                <p:oleObj spid="_x0000_s90389" name="Visio" r:id="rId7" imgW="4504182" imgH="1380541" progId="Visio.Drawing.11">
                  <p:embed/>
                </p:oleObj>
              </mc:Choice>
              <mc:Fallback>
                <p:oleObj name="Visio" r:id="rId7" imgW="4504182" imgH="138054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9513" y="4724400"/>
                        <a:ext cx="6669087"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12" name="Text Box 16"/>
          <p:cNvSpPr txBox="1">
            <a:spLocks noChangeArrowheads="1"/>
          </p:cNvSpPr>
          <p:nvPr/>
        </p:nvSpPr>
        <p:spPr bwMode="auto">
          <a:xfrm>
            <a:off x="395288" y="1989138"/>
            <a:ext cx="6413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3000" b="1">
                <a:ea typeface="黑体" panose="02010609060101010101" pitchFamily="49" charset="-122"/>
              </a:rPr>
              <a:t>以下变频为例</a:t>
            </a:r>
          </a:p>
        </p:txBody>
      </p:sp>
    </p:spTree>
    <p:extLst>
      <p:ext uri="{BB962C8B-B14F-4D97-AF65-F5344CB8AC3E}">
        <p14:creationId xmlns:p14="http://schemas.microsoft.com/office/powerpoint/2010/main" val="2617640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7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7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7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274638"/>
            <a:ext cx="8229600" cy="563562"/>
          </a:xfrm>
          <a:prstGeom prst="rect">
            <a:avLst/>
          </a:prstGeom>
        </p:spPr>
        <p:txBody>
          <a:bodyPr/>
          <a:lstStyle/>
          <a:p>
            <a:pPr algn="ctr">
              <a:lnSpc>
                <a:spcPct val="150000"/>
              </a:lnSpc>
              <a:defRPr/>
            </a:pPr>
            <a:r>
              <a:rPr lang="zh-CN" altLang="en-US" sz="4000" b="1" dirty="0">
                <a:solidFill>
                  <a:srgbClr val="552579"/>
                </a:solidFill>
                <a:latin typeface="微软雅黑" panose="020B0503020204020204" pitchFamily="34" charset="-122"/>
                <a:ea typeface="微软雅黑" panose="020B0503020204020204" pitchFamily="34" charset="-122"/>
                <a:cs typeface="+mj-cs"/>
              </a:rPr>
              <a:t>镜频干扰抑制方法</a:t>
            </a:r>
          </a:p>
        </p:txBody>
      </p:sp>
      <p:sp>
        <p:nvSpPr>
          <p:cNvPr id="3" name="Rectangle 3"/>
          <p:cNvSpPr txBox="1">
            <a:spLocks noChangeArrowheads="1"/>
          </p:cNvSpPr>
          <p:nvPr/>
        </p:nvSpPr>
        <p:spPr bwMode="auto">
          <a:xfrm>
            <a:off x="457200" y="1066800"/>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en-US" altLang="zh-CN" sz="2800" b="1">
                <a:solidFill>
                  <a:srgbClr val="000000"/>
                </a:solidFill>
                <a:latin typeface="Times New Roman" panose="02020603050405020304" pitchFamily="18" charset="0"/>
                <a:cs typeface="Times New Roman" panose="02020603050405020304" pitchFamily="18" charset="0"/>
              </a:rPr>
              <a:t>2. </a:t>
            </a:r>
            <a:r>
              <a:rPr lang="zh-CN" altLang="en-US" sz="2800" b="1">
                <a:solidFill>
                  <a:srgbClr val="000000"/>
                </a:solidFill>
                <a:latin typeface="Times New Roman" panose="02020603050405020304" pitchFamily="18" charset="0"/>
                <a:cs typeface="Times New Roman" panose="02020603050405020304" pitchFamily="18" charset="0"/>
              </a:rPr>
              <a:t>在</a:t>
            </a:r>
            <a:r>
              <a:rPr lang="en-US" altLang="zh-CN" sz="2800" b="1">
                <a:solidFill>
                  <a:srgbClr val="000000"/>
                </a:solidFill>
                <a:latin typeface="Times New Roman" panose="02020603050405020304" pitchFamily="18" charset="0"/>
                <a:cs typeface="Times New Roman" panose="02020603050405020304" pitchFamily="18" charset="0"/>
              </a:rPr>
              <a:t>LNA</a:t>
            </a:r>
            <a:r>
              <a:rPr lang="zh-CN" altLang="en-US" sz="2800" b="1">
                <a:solidFill>
                  <a:srgbClr val="000000"/>
                </a:solidFill>
                <a:latin typeface="Times New Roman" panose="02020603050405020304" pitchFamily="18" charset="0"/>
                <a:cs typeface="Times New Roman" panose="02020603050405020304" pitchFamily="18" charset="0"/>
              </a:rPr>
              <a:t>输出端采用镜频抑制滤波器。</a:t>
            </a:r>
            <a:endParaRPr lang="zh-CN" altLang="en-US" sz="2800" b="1"/>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t="3954"/>
          <a:stretch>
            <a:fillRect/>
          </a:stretch>
        </p:blipFill>
        <p:spPr bwMode="auto">
          <a:xfrm>
            <a:off x="3371850" y="2044700"/>
            <a:ext cx="5526088"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t="4524"/>
          <a:stretch>
            <a:fillRect/>
          </a:stretch>
        </p:blipFill>
        <p:spPr bwMode="auto">
          <a:xfrm>
            <a:off x="2590800" y="4441825"/>
            <a:ext cx="6553200" cy="165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noChangeArrowheads="1"/>
          </p:cNvSpPr>
          <p:nvPr/>
        </p:nvSpPr>
        <p:spPr bwMode="auto">
          <a:xfrm>
            <a:off x="381000" y="2133600"/>
            <a:ext cx="2438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镜频干扰进入接收通道</a:t>
            </a:r>
            <a:endParaRPr lang="zh-CN" altLang="en-US" sz="2800" b="1">
              <a:solidFill>
                <a:srgbClr val="FF0000"/>
              </a:solidFill>
            </a:endParaRPr>
          </a:p>
        </p:txBody>
      </p:sp>
      <p:sp>
        <p:nvSpPr>
          <p:cNvPr id="7" name="Rectangle 3"/>
          <p:cNvSpPr txBox="1">
            <a:spLocks noChangeArrowheads="1"/>
          </p:cNvSpPr>
          <p:nvPr/>
        </p:nvSpPr>
        <p:spPr bwMode="auto">
          <a:xfrm>
            <a:off x="228600" y="41910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镜频抑制滤波器衰减镜频干扰</a:t>
            </a:r>
            <a:endParaRPr lang="zh-CN" altLang="en-US" sz="2800" b="1">
              <a:solidFill>
                <a:srgbClr val="FF0000"/>
              </a:solidFill>
            </a:endParaRPr>
          </a:p>
        </p:txBody>
      </p:sp>
    </p:spTree>
    <p:extLst>
      <p:ext uri="{BB962C8B-B14F-4D97-AF65-F5344CB8AC3E}">
        <p14:creationId xmlns:p14="http://schemas.microsoft.com/office/powerpoint/2010/main" val="762890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7263" y="381000"/>
            <a:ext cx="7156126" cy="707886"/>
          </a:xfrm>
          <a:prstGeom prst="rect">
            <a:avLst/>
          </a:prstGeom>
        </p:spPr>
        <p:txBody>
          <a:bodyPr wrap="none">
            <a:spAutoFit/>
          </a:bodyPr>
          <a:lstStyle/>
          <a:p>
            <a:pPr algn="ctr"/>
            <a:r>
              <a:rPr lang="zh-CN" altLang="en-US"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交叉调制（</a:t>
            </a:r>
            <a:r>
              <a:rPr lang="en-US" altLang="zh-CN" sz="4000" b="1" dirty="0" err="1"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Corss</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Modulation</a:t>
            </a: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 name="Rectangle 3"/>
          <p:cNvSpPr txBox="1">
            <a:spLocks noChangeArrowheads="1"/>
          </p:cNvSpPr>
          <p:nvPr/>
        </p:nvSpPr>
        <p:spPr>
          <a:xfrm>
            <a:off x="609600" y="1295400"/>
            <a:ext cx="812165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4000"/>
              </a:lnSpc>
              <a:buFont typeface="Wingdings" panose="05000000000000000000" pitchFamily="2" charset="2"/>
              <a:buNone/>
            </a:pPr>
            <a:r>
              <a:rPr lang="zh-CN" altLang="en-US" sz="2400" b="1" kern="0" dirty="0" smtClean="0"/>
              <a:t>定义:若非线性的输入端有一个相对较弱的有用信号和一个较强的带有振幅调制的干扰信号，强信号的调制转移到弱信号上，出现不希望有的调制，叫做交叉调制。</a:t>
            </a:r>
          </a:p>
          <a:p>
            <a:pPr>
              <a:buFont typeface="Wingdings" panose="05000000000000000000" pitchFamily="2" charset="2"/>
              <a:buNone/>
            </a:pPr>
            <a:endParaRPr lang="zh-CN" altLang="en-US" sz="1100" b="1" kern="0" dirty="0" smtClean="0"/>
          </a:p>
          <a:p>
            <a:pPr>
              <a:buFont typeface="Wingdings" panose="05000000000000000000" pitchFamily="2" charset="2"/>
              <a:buNone/>
            </a:pPr>
            <a:r>
              <a:rPr lang="zh-CN" altLang="en-US" sz="2400" b="1" kern="0" dirty="0" smtClean="0"/>
              <a:t>输入信号</a:t>
            </a:r>
          </a:p>
          <a:p>
            <a:pPr>
              <a:buFont typeface="Wingdings" panose="05000000000000000000" pitchFamily="2" charset="2"/>
              <a:buNone/>
            </a:pPr>
            <a:endParaRPr lang="en-US" altLang="zh-CN" sz="2400" b="1" kern="0" dirty="0" smtClean="0"/>
          </a:p>
          <a:p>
            <a:pPr>
              <a:buFont typeface="Wingdings" panose="05000000000000000000" pitchFamily="2" charset="2"/>
              <a:buNone/>
            </a:pPr>
            <a:r>
              <a:rPr lang="zh-CN" altLang="en-US" sz="2400" b="1" kern="0" dirty="0" smtClean="0"/>
              <a:t>将     代入                                               得</a:t>
            </a:r>
          </a:p>
          <a:p>
            <a:pPr>
              <a:buFont typeface="Wingdings" panose="05000000000000000000" pitchFamily="2" charset="2"/>
              <a:buNone/>
            </a:pPr>
            <a:endParaRPr lang="zh-CN" altLang="en-US" sz="2400" b="1" kern="0" dirty="0" smtClean="0"/>
          </a:p>
        </p:txBody>
      </p:sp>
      <p:graphicFrame>
        <p:nvGraphicFramePr>
          <p:cNvPr id="4" name="Object 4"/>
          <p:cNvGraphicFramePr>
            <a:graphicFrameLocks noChangeAspect="1"/>
          </p:cNvGraphicFramePr>
          <p:nvPr>
            <p:extLst>
              <p:ext uri="{D42A27DB-BD31-4B8C-83A1-F6EECF244321}">
                <p14:modId xmlns:p14="http://schemas.microsoft.com/office/powerpoint/2010/main" val="965594109"/>
              </p:ext>
            </p:extLst>
          </p:nvPr>
        </p:nvGraphicFramePr>
        <p:xfrm>
          <a:off x="4198328" y="4079808"/>
          <a:ext cx="114300" cy="215900"/>
        </p:xfrm>
        <a:graphic>
          <a:graphicData uri="http://schemas.openxmlformats.org/presentationml/2006/ole">
            <mc:AlternateContent xmlns:mc="http://schemas.openxmlformats.org/markup-compatibility/2006">
              <mc:Choice xmlns:v="urn:schemas-microsoft-com:vml" Requires="v">
                <p:oleObj spid="_x0000_s98490" name="Equation" r:id="rId3" imgW="114120" imgH="215640" progId="Equation.3">
                  <p:embed/>
                </p:oleObj>
              </mc:Choice>
              <mc:Fallback>
                <p:oleObj name="Equation" r:id="rId3" imgW="114120" imgH="215640" progId="Equation.3">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328" y="407980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04539645"/>
              </p:ext>
            </p:extLst>
          </p:nvPr>
        </p:nvGraphicFramePr>
        <p:xfrm>
          <a:off x="2093933" y="3124200"/>
          <a:ext cx="5489533" cy="501650"/>
        </p:xfrm>
        <a:graphic>
          <a:graphicData uri="http://schemas.openxmlformats.org/presentationml/2006/ole">
            <mc:AlternateContent xmlns:mc="http://schemas.openxmlformats.org/markup-compatibility/2006">
              <mc:Choice xmlns:v="urn:schemas-microsoft-com:vml" Requires="v">
                <p:oleObj spid="_x0000_s98491" name="Equation" r:id="rId5" imgW="2501640" imgH="228600" progId="Equation.3">
                  <p:embed/>
                </p:oleObj>
              </mc:Choice>
              <mc:Fallback>
                <p:oleObj name="Equation" r:id="rId5" imgW="2501640" imgH="228600" progId="Equation.3">
                  <p:embed/>
                  <p:pic>
                    <p:nvPicPr>
                      <p:cNvPr id="296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33" y="3124200"/>
                        <a:ext cx="5489533" cy="501650"/>
                      </a:xfrm>
                      <a:prstGeom prst="rect">
                        <a:avLst/>
                      </a:prstGeom>
                      <a:noFill/>
                      <a:ln>
                        <a:noFill/>
                      </a:ln>
                      <a:effectLs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5399203"/>
              </p:ext>
            </p:extLst>
          </p:nvPr>
        </p:nvGraphicFramePr>
        <p:xfrm>
          <a:off x="1056605" y="3859273"/>
          <a:ext cx="408781" cy="656969"/>
        </p:xfrm>
        <a:graphic>
          <a:graphicData uri="http://schemas.openxmlformats.org/presentationml/2006/ole">
            <mc:AlternateContent xmlns:mc="http://schemas.openxmlformats.org/markup-compatibility/2006">
              <mc:Choice xmlns:v="urn:schemas-microsoft-com:vml" Requires="v">
                <p:oleObj spid="_x0000_s98492" name="Equation" r:id="rId7" imgW="139680" imgH="228600" progId="Equation.3">
                  <p:embed/>
                </p:oleObj>
              </mc:Choice>
              <mc:Fallback>
                <p:oleObj name="Equation" r:id="rId7" imgW="139680" imgH="228600" progId="Equation.3">
                  <p:embed/>
                  <p:pic>
                    <p:nvPicPr>
                      <p:cNvPr id="297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605" y="3859273"/>
                        <a:ext cx="408781" cy="656969"/>
                      </a:xfrm>
                      <a:prstGeom prst="rect">
                        <a:avLst/>
                      </a:prstGeom>
                      <a:noFill/>
                      <a:ln>
                        <a:noFill/>
                      </a:ln>
                      <a:effectLs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174440703"/>
              </p:ext>
            </p:extLst>
          </p:nvPr>
        </p:nvGraphicFramePr>
        <p:xfrm>
          <a:off x="2066905" y="3859273"/>
          <a:ext cx="3798277" cy="585374"/>
        </p:xfrm>
        <a:graphic>
          <a:graphicData uri="http://schemas.openxmlformats.org/presentationml/2006/ole">
            <mc:AlternateContent xmlns:mc="http://schemas.openxmlformats.org/markup-compatibility/2006">
              <mc:Choice xmlns:v="urn:schemas-microsoft-com:vml" Requires="v">
                <p:oleObj spid="_x0000_s98493" name="Equation" r:id="rId9" imgW="1612800" imgH="253800" progId="Equation.3">
                  <p:embed/>
                </p:oleObj>
              </mc:Choice>
              <mc:Fallback>
                <p:oleObj name="Equation" r:id="rId9" imgW="1612800" imgH="253800" progId="Equation.3">
                  <p:embed/>
                  <p:pic>
                    <p:nvPicPr>
                      <p:cNvPr id="297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6905" y="3859273"/>
                        <a:ext cx="3798277" cy="585374"/>
                      </a:xfrm>
                      <a:prstGeom prst="rect">
                        <a:avLst/>
                      </a:prstGeom>
                      <a:noFill/>
                      <a:ln>
                        <a:noFill/>
                      </a:ln>
                      <a:effectLst/>
                      <a:extLst/>
                    </p:spPr>
                  </p:pic>
                </p:oleObj>
              </mc:Fallback>
            </mc:AlternateContent>
          </a:graphicData>
        </a:graphic>
      </p:graphicFrame>
      <p:sp>
        <p:nvSpPr>
          <p:cNvPr id="8" name="Rectangle 8"/>
          <p:cNvSpPr>
            <a:spLocks noChangeArrowheads="1"/>
          </p:cNvSpPr>
          <p:nvPr/>
        </p:nvSpPr>
        <p:spPr bwMode="auto">
          <a:xfrm>
            <a:off x="3581400" y="3124200"/>
            <a:ext cx="2514600" cy="5334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9"/>
          <p:cNvSpPr>
            <a:spLocks noChangeArrowheads="1"/>
          </p:cNvSpPr>
          <p:nvPr/>
        </p:nvSpPr>
        <p:spPr bwMode="auto">
          <a:xfrm>
            <a:off x="6324600" y="3124200"/>
            <a:ext cx="1371600" cy="533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文本框 9"/>
          <p:cNvSpPr txBox="1"/>
          <p:nvPr/>
        </p:nvSpPr>
        <p:spPr>
          <a:xfrm>
            <a:off x="669925" y="4676382"/>
            <a:ext cx="8001000" cy="1569725"/>
          </a:xfrm>
          <a:prstGeom prst="rect">
            <a:avLst/>
          </a:prstGeom>
          <a:noFill/>
        </p:spPr>
        <p:txBody>
          <a:bodyPr wrap="square" rtlCol="0">
            <a:spAutoFit/>
          </a:bodyPr>
          <a:lstStyle/>
          <a:p>
            <a:pPr algn="just">
              <a:lnSpc>
                <a:spcPts val="4000"/>
              </a:lnSpc>
            </a:pPr>
            <a:r>
              <a:rPr lang="zh-CN" altLang="en-US" sz="2400" b="1" kern="0" dirty="0" smtClean="0">
                <a:latin typeface="+mn-lt"/>
                <a:ea typeface="+mn-ea"/>
              </a:rPr>
              <a:t>     若</a:t>
            </a:r>
            <a:r>
              <a:rPr lang="zh-CN" altLang="en-US" sz="2400" b="1" kern="0" dirty="0">
                <a:latin typeface="+mn-lt"/>
                <a:ea typeface="+mn-ea"/>
              </a:rPr>
              <a:t>这样的信号通过解调之后恢复的基带信号包含干扰台的串音信息，即串音干扰，这种干扰就是交叉调制，故交叉调制是由非线性器件的三次方产生的。</a:t>
            </a:r>
          </a:p>
        </p:txBody>
      </p:sp>
    </p:spTree>
    <p:extLst>
      <p:ext uri="{BB962C8B-B14F-4D97-AF65-F5344CB8AC3E}">
        <p14:creationId xmlns:p14="http://schemas.microsoft.com/office/powerpoint/2010/main" val="3843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50838"/>
            <a:ext cx="8229600" cy="639762"/>
          </a:xfrm>
        </p:spPr>
        <p:txBody>
          <a:bodyPr/>
          <a:lstStyle/>
          <a:p>
            <a:pPr eaLnBrk="1" hangingPunct="1"/>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互相调制（</a:t>
            </a: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Inter </a:t>
            </a:r>
            <a:r>
              <a:rPr lang="en-US" altLang="zh-CN" sz="4000" b="1" kern="1200"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Modulation</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 name="矩形 5"/>
          <p:cNvSpPr/>
          <p:nvPr/>
        </p:nvSpPr>
        <p:spPr>
          <a:xfrm>
            <a:off x="381000" y="1143000"/>
            <a:ext cx="8382000" cy="3323987"/>
          </a:xfrm>
          <a:prstGeom prst="rect">
            <a:avLst/>
          </a:prstGeom>
        </p:spPr>
        <p:txBody>
          <a:bodyPr wrap="square">
            <a:spAutoFit/>
          </a:bodyPr>
          <a:lstStyle/>
          <a:p>
            <a:pPr algn="just">
              <a:lnSpc>
                <a:spcPts val="3600"/>
              </a:lnSpc>
              <a:spcBef>
                <a:spcPts val="500"/>
              </a:spcBef>
            </a:pPr>
            <a:r>
              <a:rPr lang="zh-CN" altLang="en-US" sz="2400" b="1" dirty="0" smtClean="0">
                <a:latin typeface="Times New Roman" panose="02020603050405020304" pitchFamily="18" charset="0"/>
                <a:cs typeface="Times New Roman" panose="02020603050405020304" pitchFamily="18" charset="0"/>
              </a:rPr>
              <a:t>       若</a:t>
            </a:r>
            <a:r>
              <a:rPr lang="zh-CN" altLang="en-US" sz="2400" b="1" dirty="0">
                <a:latin typeface="Times New Roman" panose="02020603050405020304" pitchFamily="18" charset="0"/>
                <a:cs typeface="Times New Roman" panose="02020603050405020304" pitchFamily="18" charset="0"/>
              </a:rPr>
              <a:t>有两个干扰频率</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输入到混频器，会产生组合频率</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频率较高，容易滤除，</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比较靠近有用的射频信号，就会对有用信号产生干扰。故由两个输入信号的互相调制引起的失真叫</a:t>
            </a:r>
            <a:r>
              <a:rPr lang="zh-CN" altLang="en-US" sz="2400" b="1" dirty="0">
                <a:solidFill>
                  <a:srgbClr val="0000CC"/>
                </a:solidFill>
                <a:latin typeface="Times New Roman" panose="02020603050405020304" pitchFamily="18" charset="0"/>
                <a:cs typeface="Times New Roman" panose="02020603050405020304" pitchFamily="18" charset="0"/>
              </a:rPr>
              <a:t>互调失真</a:t>
            </a:r>
            <a:r>
              <a:rPr lang="zh-CN" altLang="en-US" sz="2400" b="1" dirty="0">
                <a:latin typeface="Times New Roman" panose="02020603050405020304" pitchFamily="18" charset="0"/>
                <a:cs typeface="Times New Roman" panose="02020603050405020304" pitchFamily="18" charset="0"/>
              </a:rPr>
              <a:t>，是由非线性器件的三次方引起的互调，所以为三阶互调。这种干扰近似等于接收信号的频率，能进入接收通道，滤波器无法滤除，</a:t>
            </a:r>
            <a:r>
              <a:rPr lang="zh-CN" altLang="en-US" sz="2400" b="1" dirty="0">
                <a:solidFill>
                  <a:srgbClr val="0000CC"/>
                </a:solidFill>
                <a:latin typeface="Times New Roman" panose="02020603050405020304" pitchFamily="18" charset="0"/>
                <a:cs typeface="Times New Roman" panose="02020603050405020304" pitchFamily="18" charset="0"/>
              </a:rPr>
              <a:t>三阶互调属于频率上的干扰</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8" name="矩形 7"/>
          <p:cNvSpPr/>
          <p:nvPr/>
        </p:nvSpPr>
        <p:spPr>
          <a:xfrm>
            <a:off x="419100" y="4466987"/>
            <a:ext cx="8305800" cy="1938992"/>
          </a:xfrm>
          <a:prstGeom prst="rect">
            <a:avLst/>
          </a:prstGeom>
        </p:spPr>
        <p:txBody>
          <a:bodyPr wrap="square">
            <a:spAutoFit/>
          </a:bodyPr>
          <a:lstStyle/>
          <a:p>
            <a:pPr algn="just">
              <a:lnSpc>
                <a:spcPts val="3600"/>
              </a:lnSpc>
              <a:spcBef>
                <a:spcPts val="500"/>
              </a:spcBef>
            </a:pPr>
            <a:r>
              <a:rPr lang="zh-CN" altLang="en-US" sz="2400" b="1" dirty="0" smtClean="0">
                <a:latin typeface="Times New Roman" panose="02020603050405020304" pitchFamily="18" charset="0"/>
                <a:cs typeface="Times New Roman" panose="02020603050405020304" pitchFamily="18" charset="0"/>
              </a:rPr>
              <a:t>        三</a:t>
            </a:r>
            <a:r>
              <a:rPr lang="zh-CN" altLang="en-US" sz="2400" b="1" dirty="0">
                <a:latin typeface="Times New Roman" panose="02020603050405020304" pitchFamily="18" charset="0"/>
                <a:cs typeface="Times New Roman" panose="02020603050405020304" pitchFamily="18" charset="0"/>
              </a:rPr>
              <a:t>阶交调和三阶互调</a:t>
            </a:r>
            <a:r>
              <a:rPr lang="zh-CN" altLang="en-US" sz="2400" b="1" dirty="0" smtClean="0">
                <a:latin typeface="Times New Roman" panose="02020603050405020304" pitchFamily="18" charset="0"/>
                <a:cs typeface="Times New Roman" panose="02020603050405020304" pitchFamily="18" charset="0"/>
              </a:rPr>
              <a:t>都是由非线性的</a:t>
            </a:r>
            <a:r>
              <a:rPr lang="zh-CN" altLang="en-US" sz="2400" b="1" dirty="0">
                <a:latin typeface="Times New Roman" panose="02020603050405020304" pitchFamily="18" charset="0"/>
                <a:cs typeface="Times New Roman" panose="02020603050405020304" pitchFamily="18" charset="0"/>
              </a:rPr>
              <a:t>三次方项同时产生的，三阶交调是指有一个干扰信号的幅度调制信息转移到有用信号幅度上，三阶互调是两个干扰信号的组合频率干扰了有用信号</a:t>
            </a:r>
            <a:r>
              <a:rPr lang="zh-CN" alt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7470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381000"/>
            <a:ext cx="8153400" cy="2400657"/>
          </a:xfrm>
          <a:prstGeom prst="rect">
            <a:avLst/>
          </a:prstGeom>
          <a:noFill/>
        </p:spPr>
        <p:txBody>
          <a:bodyPr wrap="square" rtlCol="0">
            <a:spAutoFit/>
          </a:bodyPr>
          <a:lstStyle/>
          <a:p>
            <a:pPr algn="just">
              <a:lnSpc>
                <a:spcPts val="3600"/>
              </a:lnSpc>
            </a:pP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例：某短波通信机的接收频段为</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2~20MHz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，中心</a:t>
            </a:r>
            <a:r>
              <a:rPr lang="en-US" altLang="zh-CN" sz="2400" b="1" i="1" dirty="0" err="1"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err="1" smtClean="0">
                <a:solidFill>
                  <a:srgbClr val="0000CC"/>
                </a:solidFill>
                <a:latin typeface="Times New Roman" panose="02020603050405020304" pitchFamily="18" charset="0"/>
                <a:ea typeface="+mn-ea"/>
                <a:cs typeface="Times New Roman" panose="02020603050405020304" pitchFamily="18" charset="0"/>
              </a:rPr>
              <a:t>I</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=10.7MHz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，附近有两个强干扰信号</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=8.5MHz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=11.7MHz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，当接收机正在接收</a:t>
            </a:r>
            <a:r>
              <a:rPr lang="en-US" altLang="zh-CN" sz="2400" b="1" i="1" dirty="0" err="1"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ea typeface="+mn-ea"/>
                <a:cs typeface="Times New Roman" panose="02020603050405020304" pitchFamily="18" charset="0"/>
              </a:rPr>
              <a:t>R</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=5.3MHz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的信号时，试问</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和</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能否进入接收机的中频通道形成干扰？并说明这是什么干扰？</a:t>
            </a:r>
            <a:endParaRPr lang="zh-CN" altLang="en-US"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457200" y="2734658"/>
            <a:ext cx="8153400" cy="3683060"/>
          </a:xfrm>
          <a:prstGeom prst="rect">
            <a:avLst/>
          </a:prstGeom>
          <a:noFill/>
        </p:spPr>
        <p:txBody>
          <a:bodyPr wrap="square" rtlCol="0">
            <a:spAutoFit/>
          </a:bodyPr>
          <a:lstStyle/>
          <a:p>
            <a:pPr>
              <a:lnSpc>
                <a:spcPts val="4000"/>
              </a:lnSpc>
            </a:pPr>
            <a:r>
              <a:rPr lang="zh-CN" altLang="en-US" sz="2400" b="1" dirty="0" smtClean="0"/>
              <a:t>解</a:t>
            </a:r>
            <a:r>
              <a:rPr lang="zh-CN" altLang="en-US" sz="2400" b="1" dirty="0" smtClean="0">
                <a:latin typeface="Times New Roman" panose="02020603050405020304" pitchFamily="18" charset="0"/>
                <a:cs typeface="Times New Roman" panose="02020603050405020304" pitchFamily="18" charset="0"/>
              </a:rPr>
              <a:t>：              </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L</a:t>
            </a:r>
            <a:r>
              <a:rPr lang="en-US" altLang="zh-CN" sz="2400" b="1" dirty="0" err="1"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R</a:t>
            </a:r>
            <a:endParaRPr lang="en-US" altLang="zh-CN" sz="2400" b="1" i="1" baseline="-25000" dirty="0">
              <a:latin typeface="Times New Roman" panose="02020603050405020304" pitchFamily="18" charset="0"/>
              <a:cs typeface="Times New Roman" panose="02020603050405020304" pitchFamily="18" charset="0"/>
            </a:endParaRPr>
          </a:p>
          <a:p>
            <a:pPr>
              <a:lnSpc>
                <a:spcPts val="4000"/>
              </a:lnSpc>
            </a:pPr>
            <a:r>
              <a:rPr lang="en-US" altLang="zh-CN" sz="2400" b="1" i="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故             </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a:t>
            </a:r>
            <a:r>
              <a:rPr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=5.3+10.7=16MHz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而            </a:t>
            </a:r>
            <a:r>
              <a:rPr lang="en-US" altLang="zh-CN" sz="2400" b="1" dirty="0" smtClean="0">
                <a:latin typeface="Times New Roman" panose="02020603050405020304" pitchFamily="18" charset="0"/>
                <a:cs typeface="Times New Roman" panose="02020603050405020304" pitchFamily="18" charset="0"/>
              </a:rPr>
              <a:t>2</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M1</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M2</a:t>
            </a:r>
            <a:r>
              <a:rPr lang="en-US" altLang="zh-CN" sz="2400" b="1" dirty="0" smtClean="0">
                <a:latin typeface="Times New Roman" panose="02020603050405020304" pitchFamily="18" charset="0"/>
                <a:cs typeface="Times New Roman" panose="02020603050405020304" pitchFamily="18" charset="0"/>
              </a:rPr>
              <a:t>=8.5×2-11.7=5.3MHz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所以有   </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=16-5.3=10.7MHz</a:t>
            </a:r>
          </a:p>
          <a:p>
            <a:pPr>
              <a:lnSpc>
                <a:spcPts val="4000"/>
              </a:lnSpc>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可见，干扰</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M1</a:t>
            </a:r>
            <a:r>
              <a:rPr lang="zh-CN" altLang="en-US" sz="2400" b="1" dirty="0">
                <a:latin typeface="Times New Roman" panose="02020603050405020304" pitchFamily="18" charset="0"/>
                <a:cs typeface="Times New Roman" panose="02020603050405020304" pitchFamily="18" charset="0"/>
              </a:rPr>
              <a:t>和</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能以互调方式进入接收机中频通道形成干扰。因为是组合频率</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形成干扰，所以是</a:t>
            </a:r>
            <a:r>
              <a:rPr lang="zh-CN" altLang="en-US" sz="2400" b="1" dirty="0" smtClean="0">
                <a:solidFill>
                  <a:srgbClr val="0000CC"/>
                </a:solidFill>
                <a:latin typeface="Times New Roman" panose="02020603050405020304" pitchFamily="18" charset="0"/>
                <a:cs typeface="Times New Roman" panose="02020603050405020304" pitchFamily="18" charset="0"/>
              </a:rPr>
              <a:t>三阶互调干扰</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4761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22031" y="76200"/>
            <a:ext cx="8229600" cy="868362"/>
          </a:xfrm>
        </p:spPr>
        <p:txBody>
          <a:bodyPr/>
          <a:lstStyle/>
          <a:p>
            <a:pPr eaLnBrk="1" hangingPunct="1"/>
            <a:r>
              <a:rPr lang="zh-CN" altLang="en-US" sz="4000" b="1" dirty="0" smtClean="0">
                <a:solidFill>
                  <a:srgbClr val="552579"/>
                </a:solidFill>
                <a:latin typeface="微软雅黑" panose="020B0503020204020204" pitchFamily="34" charset="-122"/>
                <a:ea typeface="微软雅黑" panose="020B0503020204020204" pitchFamily="34" charset="-122"/>
              </a:rPr>
              <a:t>引 言</a:t>
            </a:r>
            <a:r>
              <a:rPr lang="zh-CN" altLang="en-US" sz="2800" dirty="0" smtClean="0">
                <a:solidFill>
                  <a:srgbClr val="552579"/>
                </a:solidFill>
                <a:latin typeface="Times New Roman" panose="02020603050405020304" pitchFamily="18" charset="0"/>
              </a:rPr>
              <a:t> </a:t>
            </a:r>
          </a:p>
        </p:txBody>
      </p:sp>
      <p:sp>
        <p:nvSpPr>
          <p:cNvPr id="70659" name="Rectangle 3"/>
          <p:cNvSpPr>
            <a:spLocks noGrp="1" noChangeArrowheads="1"/>
          </p:cNvSpPr>
          <p:nvPr>
            <p:ph type="body" idx="1"/>
          </p:nvPr>
        </p:nvSpPr>
        <p:spPr>
          <a:xfrm>
            <a:off x="490537" y="932839"/>
            <a:ext cx="8229600" cy="2743200"/>
          </a:xfrm>
        </p:spPr>
        <p:txBody>
          <a:bodyPr/>
          <a:lstStyle/>
          <a:p>
            <a:pPr eaLnBrk="1" hangingPunct="1">
              <a:lnSpc>
                <a:spcPts val="4000"/>
              </a:lnSpc>
            </a:pPr>
            <a:r>
              <a:rPr lang="zh-CN" altLang="en-US" sz="2800" b="1" dirty="0" smtClean="0">
                <a:solidFill>
                  <a:srgbClr val="000000"/>
                </a:solidFill>
                <a:latin typeface="Times New Roman" panose="02020603050405020304" pitchFamily="18" charset="0"/>
                <a:cs typeface="Times New Roman" panose="02020603050405020304" pitchFamily="18" charset="0"/>
              </a:rPr>
              <a:t>混频器（</a:t>
            </a:r>
            <a:r>
              <a:rPr lang="en-US" altLang="zh-CN" sz="2800" b="1" dirty="0" smtClean="0">
                <a:solidFill>
                  <a:srgbClr val="000000"/>
                </a:solidFill>
                <a:latin typeface="Times New Roman" panose="02020603050405020304" pitchFamily="18" charset="0"/>
                <a:cs typeface="Times New Roman" panose="02020603050405020304" pitchFamily="18" charset="0"/>
              </a:rPr>
              <a:t>mixer</a:t>
            </a:r>
            <a:r>
              <a:rPr lang="zh-CN" altLang="en-US" sz="2800" b="1" dirty="0" smtClean="0">
                <a:solidFill>
                  <a:srgbClr val="000000"/>
                </a:solidFill>
                <a:latin typeface="Times New Roman" panose="02020603050405020304" pitchFamily="18" charset="0"/>
                <a:cs typeface="Times New Roman" panose="02020603050405020304" pitchFamily="18" charset="0"/>
              </a:rPr>
              <a:t>）是通信系统的重要组成部分，用于在所有的射频和微波系统进行频率变换。</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这种频率变换应该是不失真的，原载频已调波的调制方式和所携带的信息不变。 </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在发射系统中，混频器用于上混频；在接收系统中一般用作下混频。</a:t>
            </a:r>
          </a:p>
        </p:txBody>
      </p:sp>
      <p:pic>
        <p:nvPicPr>
          <p:cNvPr id="70663" name="Picture 7" descr="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93" y="4532678"/>
            <a:ext cx="79914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495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762000"/>
            <a:ext cx="8382000" cy="5105400"/>
          </a:xfrm>
        </p:spPr>
        <p:txBody>
          <a:bodyPr/>
          <a:lstStyle/>
          <a:p>
            <a:pPr marL="0" indent="0" eaLnBrk="1" hangingPunct="1">
              <a:lnSpc>
                <a:spcPct val="120000"/>
              </a:lnSpc>
              <a:buNone/>
            </a:pPr>
            <a:r>
              <a:rPr lang="zh-CN" altLang="en-US" sz="2800" b="1" dirty="0" smtClean="0">
                <a:solidFill>
                  <a:srgbClr val="000000"/>
                </a:solidFill>
                <a:latin typeface="Times New Roman" panose="02020603050405020304" pitchFamily="18" charset="0"/>
                <a:cs typeface="Times New Roman" panose="02020603050405020304" pitchFamily="18" charset="0"/>
              </a:rPr>
              <a:t>例：若某三极管混频电路中三极管的集极输出电流表达式为，</a:t>
            </a:r>
          </a:p>
          <a:p>
            <a:pPr eaLnBrk="1" hangingPunct="1">
              <a:lnSpc>
                <a:spcPct val="120000"/>
              </a:lnSpc>
            </a:pPr>
            <a:endParaRPr lang="zh-CN" altLang="en-US" sz="2800" b="1" dirty="0" smtClean="0">
              <a:solidFill>
                <a:srgbClr val="000000"/>
              </a:solidFill>
              <a:latin typeface="Times New Roman" panose="02020603050405020304" pitchFamily="18" charset="0"/>
              <a:cs typeface="Times New Roman" panose="02020603050405020304" pitchFamily="18" charset="0"/>
            </a:endParaRPr>
          </a:p>
          <a:p>
            <a:pPr marL="0" indent="0" eaLnBrk="1" hangingPunct="1">
              <a:lnSpc>
                <a:spcPct val="120000"/>
              </a:lnSpc>
              <a:buNone/>
            </a:pPr>
            <a:r>
              <a:rPr lang="zh-CN" altLang="en-US" sz="2800" b="1" dirty="0" smtClean="0">
                <a:solidFill>
                  <a:srgbClr val="000000"/>
                </a:solidFill>
                <a:latin typeface="Times New Roman" panose="02020603050405020304" pitchFamily="18" charset="0"/>
                <a:cs typeface="Times New Roman" panose="02020603050405020304" pitchFamily="18" charset="0"/>
              </a:rPr>
              <a:t>本振频率</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23MHz</a:t>
            </a:r>
            <a:r>
              <a:rPr lang="zh-CN" altLang="en-US" sz="2800" b="1" dirty="0" smtClean="0">
                <a:solidFill>
                  <a:srgbClr val="000000"/>
                </a:solidFill>
                <a:latin typeface="Times New Roman" panose="02020603050405020304" pitchFamily="18" charset="0"/>
                <a:cs typeface="Times New Roman" panose="02020603050405020304" pitchFamily="18" charset="0"/>
              </a:rPr>
              <a:t>，接收的有用射频信号频率为</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20MHz</a:t>
            </a:r>
            <a:r>
              <a:rPr lang="zh-CN" altLang="en-US" sz="2800" b="1" dirty="0" smtClean="0">
                <a:solidFill>
                  <a:srgbClr val="000000"/>
                </a:solidFill>
                <a:latin typeface="Times New Roman" panose="02020603050405020304" pitchFamily="18" charset="0"/>
                <a:cs typeface="Times New Roman" panose="02020603050405020304" pitchFamily="18" charset="0"/>
              </a:rPr>
              <a:t>，接收通道中频</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IF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3MHz</a:t>
            </a:r>
            <a:r>
              <a:rPr lang="zh-CN" altLang="en-US" sz="2800" b="1" dirty="0" smtClean="0">
                <a:solidFill>
                  <a:srgbClr val="000000"/>
                </a:solidFill>
                <a:latin typeface="Times New Roman" panose="02020603050405020304" pitchFamily="18" charset="0"/>
                <a:cs typeface="Times New Roman" panose="02020603050405020304" pitchFamily="18" charset="0"/>
              </a:rPr>
              <a:t>，若混频器输入端作用着两个干扰信号</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M1</a:t>
            </a:r>
            <a:r>
              <a:rPr lang="en-US" altLang="zh-CN" sz="2800" b="1" dirty="0" smtClean="0">
                <a:solidFill>
                  <a:srgbClr val="000000"/>
                </a:solidFill>
                <a:latin typeface="Times New Roman" panose="02020603050405020304" pitchFamily="18" charset="0"/>
                <a:cs typeface="Times New Roman" panose="02020603050405020304" pitchFamily="18" charset="0"/>
              </a:rPr>
              <a:t>=19.6MHz</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M2</a:t>
            </a:r>
            <a:r>
              <a:rPr lang="en-US" altLang="zh-CN" sz="2800" b="1" dirty="0" smtClean="0">
                <a:solidFill>
                  <a:srgbClr val="000000"/>
                </a:solidFill>
                <a:latin typeface="Times New Roman" panose="02020603050405020304" pitchFamily="18" charset="0"/>
                <a:cs typeface="Times New Roman" panose="02020603050405020304" pitchFamily="18" charset="0"/>
              </a:rPr>
              <a:t>=19.2MHz</a:t>
            </a:r>
            <a:r>
              <a:rPr lang="zh-CN" altLang="en-US" sz="2800" b="1" dirty="0" smtClean="0">
                <a:solidFill>
                  <a:srgbClr val="000000"/>
                </a:solidFill>
                <a:latin typeface="Times New Roman" panose="02020603050405020304" pitchFamily="18" charset="0"/>
                <a:cs typeface="Times New Roman" panose="02020603050405020304" pitchFamily="18" charset="0"/>
              </a:rPr>
              <a:t>，试问这两个干扰信号是否会对接收机产生干扰？如果有干扰这是一种什么干扰？</a:t>
            </a:r>
          </a:p>
        </p:txBody>
      </p:sp>
      <p:graphicFrame>
        <p:nvGraphicFramePr>
          <p:cNvPr id="25605" name="Object 8"/>
          <p:cNvGraphicFramePr>
            <a:graphicFrameLocks noChangeAspect="1"/>
          </p:cNvGraphicFramePr>
          <p:nvPr>
            <p:extLst>
              <p:ext uri="{D42A27DB-BD31-4B8C-83A1-F6EECF244321}">
                <p14:modId xmlns:p14="http://schemas.microsoft.com/office/powerpoint/2010/main" val="1553233675"/>
              </p:ext>
            </p:extLst>
          </p:nvPr>
        </p:nvGraphicFramePr>
        <p:xfrm>
          <a:off x="2419350" y="1828800"/>
          <a:ext cx="4457700" cy="546100"/>
        </p:xfrm>
        <a:graphic>
          <a:graphicData uri="http://schemas.openxmlformats.org/presentationml/2006/ole">
            <mc:AlternateContent xmlns:mc="http://schemas.openxmlformats.org/markup-compatibility/2006">
              <mc:Choice xmlns:v="urn:schemas-microsoft-com:vml" Requires="v">
                <p:oleObj spid="_x0000_s95330" name="公式" r:id="rId3" imgW="1968500" imgH="241300" progId="Equation.3">
                  <p:embed/>
                </p:oleObj>
              </mc:Choice>
              <mc:Fallback>
                <p:oleObj name="公式" r:id="rId3" imgW="1968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1828800"/>
                        <a:ext cx="4457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3200400" y="5282625"/>
            <a:ext cx="3505200" cy="584775"/>
          </a:xfrm>
          <a:prstGeom prst="rect">
            <a:avLst/>
          </a:prstGeom>
          <a:noFill/>
        </p:spPr>
        <p:txBody>
          <a:bodyPr wrap="square" rtlCol="0">
            <a:spAutoFit/>
          </a:bodyPr>
          <a:lstStyle/>
          <a:p>
            <a:r>
              <a:rPr lang="en-US" altLang="zh-CN" sz="3200" b="1" i="1" dirty="0" smtClean="0">
                <a:latin typeface="Times New Roman" panose="02020603050405020304" pitchFamily="18" charset="0"/>
                <a:cs typeface="Times New Roman" panose="02020603050405020304" pitchFamily="18" charset="0"/>
              </a:rPr>
              <a:t>2f</a:t>
            </a:r>
            <a:r>
              <a:rPr lang="en-US" altLang="zh-CN" sz="3200" b="1" i="1" baseline="-25000" dirty="0" smtClean="0">
                <a:latin typeface="Times New Roman" panose="02020603050405020304" pitchFamily="18" charset="0"/>
                <a:cs typeface="Times New Roman" panose="02020603050405020304" pitchFamily="18" charset="0"/>
              </a:rPr>
              <a:t>M1</a:t>
            </a:r>
            <a:r>
              <a:rPr lang="en-US" altLang="zh-CN" sz="3200" b="1" i="1" dirty="0" smtClean="0">
                <a:latin typeface="Times New Roman" panose="02020603050405020304" pitchFamily="18" charset="0"/>
                <a:cs typeface="Times New Roman" panose="02020603050405020304" pitchFamily="18" charset="0"/>
              </a:rPr>
              <a:t>-f</a:t>
            </a:r>
            <a:r>
              <a:rPr lang="en-US" altLang="zh-CN" sz="3200" b="1" i="1" baseline="-25000" dirty="0" smtClean="0">
                <a:latin typeface="Times New Roman" panose="02020603050405020304" pitchFamily="18" charset="0"/>
                <a:cs typeface="Times New Roman" panose="02020603050405020304" pitchFamily="18" charset="0"/>
              </a:rPr>
              <a:t>M2</a:t>
            </a:r>
            <a:r>
              <a:rPr lang="en-US" altLang="zh-CN" sz="3200" b="1" i="1" dirty="0" smtClean="0">
                <a:latin typeface="Times New Roman" panose="02020603050405020304" pitchFamily="18" charset="0"/>
                <a:cs typeface="Times New Roman" panose="02020603050405020304" pitchFamily="18" charset="0"/>
              </a:rPr>
              <a:t>=20</a:t>
            </a:r>
            <a:r>
              <a:rPr lang="en-US" altLang="zh-CN" sz="3200" b="1" dirty="0" smtClean="0">
                <a:latin typeface="Times New Roman" panose="02020603050405020304" pitchFamily="18" charset="0"/>
                <a:cs typeface="Times New Roman" panose="02020603050405020304" pitchFamily="18" charset="0"/>
              </a:rPr>
              <a:t>MHz</a:t>
            </a:r>
            <a:endParaRPr lang="zh-CN" altLang="en-US" sz="32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581400" y="6096000"/>
            <a:ext cx="3810000" cy="523220"/>
          </a:xfrm>
          <a:prstGeom prst="rect">
            <a:avLst/>
          </a:prstGeom>
          <a:noFill/>
        </p:spPr>
        <p:txBody>
          <a:bodyPr wrap="square" rtlCol="0">
            <a:spAutoFit/>
          </a:bodyPr>
          <a:lstStyle/>
          <a:p>
            <a:r>
              <a:rPr lang="zh-CN" altLang="en-US" sz="2800" b="1" dirty="0">
                <a:solidFill>
                  <a:srgbClr val="0000CC"/>
                </a:solidFill>
                <a:latin typeface="Times New Roman" panose="02020603050405020304" pitchFamily="18" charset="0"/>
                <a:ea typeface="+mn-ea"/>
                <a:cs typeface="Times New Roman" panose="02020603050405020304" pitchFamily="18" charset="0"/>
              </a:rPr>
              <a:t>互调干扰</a:t>
            </a:r>
          </a:p>
        </p:txBody>
      </p:sp>
    </p:spTree>
    <p:extLst>
      <p:ext uri="{BB962C8B-B14F-4D97-AF65-F5344CB8AC3E}">
        <p14:creationId xmlns:p14="http://schemas.microsoft.com/office/powerpoint/2010/main" val="2276170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 </a:t>
            </a:r>
          </a:p>
        </p:txBody>
      </p:sp>
      <p:sp>
        <p:nvSpPr>
          <p:cNvPr id="84995" name="Rectangle 3"/>
          <p:cNvSpPr>
            <a:spLocks noGrp="1" noChangeArrowheads="1"/>
          </p:cNvSpPr>
          <p:nvPr>
            <p:ph type="body" idx="1"/>
          </p:nvPr>
        </p:nvSpPr>
        <p:spPr>
          <a:xfrm>
            <a:off x="457200" y="1066800"/>
            <a:ext cx="8229600" cy="5486400"/>
          </a:xfrm>
        </p:spPr>
        <p:txBody>
          <a:bodyPr/>
          <a:lstStyle/>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射频信号与本振的组合频率</a:t>
            </a:r>
          </a:p>
          <a:p>
            <a:pPr algn="just" eaLnBrk="1" hangingPunct="1">
              <a:lnSpc>
                <a:spcPct val="120000"/>
              </a:lnSpc>
              <a:buFontTx/>
              <a:buNone/>
            </a:pPr>
            <a:r>
              <a:rPr lang="zh-CN" altLang="en-US" sz="2800" b="1" i="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smtClean="0">
                <a:solidFill>
                  <a:srgbClr val="000000"/>
                </a:solidFill>
                <a:latin typeface="Times New Roman" panose="02020603050405020304" pitchFamily="18" charset="0"/>
                <a:cs typeface="Times New Roman" panose="02020603050405020304" pitchFamily="18" charset="0"/>
              </a:rPr>
              <a:t>f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pf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err="1" smtClean="0">
                <a:solidFill>
                  <a:srgbClr val="000000"/>
                </a:solidFill>
                <a:latin typeface="Times New Roman" panose="02020603050405020304" pitchFamily="18" charset="0"/>
                <a:cs typeface="Times New Roman" panose="02020603050405020304" pitchFamily="18" charset="0"/>
              </a:rPr>
              <a:t>qf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n</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p</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q</a:t>
            </a:r>
            <a:r>
              <a:rPr lang="zh-CN" altLang="en-US" sz="2800" b="1" dirty="0" smtClean="0">
                <a:solidFill>
                  <a:srgbClr val="000000"/>
                </a:solidFill>
                <a:latin typeface="Times New Roman" panose="02020603050405020304" pitchFamily="18" charset="0"/>
                <a:cs typeface="Times New Roman" panose="02020603050405020304" pitchFamily="18" charset="0"/>
              </a:rPr>
              <a:t>，</a:t>
            </a:r>
          </a:p>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 若组合频率接近接收中频附近，就会对接收机产生干扰。</a:t>
            </a:r>
          </a:p>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这类干扰是指在本振或是在射频信号基波频率上下对称分布。影响最大的是三阶组合干扰频率，即</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2f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RF</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或</a:t>
            </a:r>
            <a:r>
              <a:rPr lang="en-US" altLang="zh-CN" sz="2800" b="1" dirty="0" smtClean="0">
                <a:solidFill>
                  <a:srgbClr val="000000"/>
                </a:solidFill>
                <a:latin typeface="Times New Roman" panose="02020603050405020304" pitchFamily="18" charset="0"/>
                <a:cs typeface="Times New Roman" panose="02020603050405020304" pitchFamily="18" charset="0"/>
              </a:rPr>
              <a:t>2</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zh-CN" altLang="en-US" sz="2800" b="1" dirty="0" smtClean="0">
                <a:solidFill>
                  <a:srgbClr val="000000"/>
                </a:solidFill>
                <a:latin typeface="Times New Roman" panose="02020603050405020304" pitchFamily="18" charset="0"/>
                <a:cs typeface="Times New Roman" panose="02020603050405020304" pitchFamily="18" charset="0"/>
              </a:rPr>
              <a:t>。</a:t>
            </a:r>
          </a:p>
          <a:p>
            <a:pPr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产生这种干扰的原因混频器的非线性或由于本振信号的频谱不纯，含有丰富的谐波成份，产生了这种组合频率的干扰。</a:t>
            </a:r>
          </a:p>
        </p:txBody>
      </p:sp>
    </p:spTree>
    <p:extLst>
      <p:ext uri="{BB962C8B-B14F-4D97-AF65-F5344CB8AC3E}">
        <p14:creationId xmlns:p14="http://schemas.microsoft.com/office/powerpoint/2010/main" val="4047012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8683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a:t>
            </a:r>
          </a:p>
        </p:txBody>
      </p:sp>
      <p:sp>
        <p:nvSpPr>
          <p:cNvPr id="86019" name="Rectangle 3"/>
          <p:cNvSpPr>
            <a:spLocks noGrp="1" noChangeArrowheads="1"/>
          </p:cNvSpPr>
          <p:nvPr>
            <p:ph type="body" idx="1"/>
          </p:nvPr>
        </p:nvSpPr>
        <p:spPr>
          <a:xfrm>
            <a:off x="445477" y="1295401"/>
            <a:ext cx="8229600" cy="3048000"/>
          </a:xfrm>
        </p:spPr>
        <p:txBody>
          <a:bodyPr/>
          <a:lstStyle/>
          <a:p>
            <a:pPr marL="0" indent="0" algn="just" eaLnBrk="1" hangingPunct="1">
              <a:buNone/>
            </a:pPr>
            <a:r>
              <a:rPr lang="zh-CN" altLang="en-US" sz="2800" b="1" dirty="0" smtClean="0">
                <a:solidFill>
                  <a:srgbClr val="0000CC"/>
                </a:solidFill>
                <a:latin typeface="Times New Roman" panose="02020603050405020304" pitchFamily="18" charset="0"/>
                <a:cs typeface="Times New Roman" panose="02020603050405020304" pitchFamily="18" charset="0"/>
              </a:rPr>
              <a:t>例</a:t>
            </a:r>
            <a:r>
              <a:rPr lang="zh-CN" altLang="en-US" sz="2800" b="1" dirty="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某下变频接收机接收到的电台信号频率为</a:t>
            </a:r>
            <a:r>
              <a:rPr lang="en-US" altLang="zh-CN" sz="2800" b="1" dirty="0" smtClean="0">
                <a:solidFill>
                  <a:srgbClr val="0000CC"/>
                </a:solidFill>
                <a:latin typeface="Times New Roman" panose="02020603050405020304" pitchFamily="18" charset="0"/>
                <a:cs typeface="Times New Roman" panose="02020603050405020304" pitchFamily="18" charset="0"/>
              </a:rPr>
              <a:t>3.001MHz</a:t>
            </a:r>
            <a:r>
              <a:rPr lang="zh-CN" altLang="en-US" sz="2800" b="1" dirty="0" smtClean="0">
                <a:solidFill>
                  <a:srgbClr val="0000CC"/>
                </a:solidFill>
                <a:latin typeface="Times New Roman" panose="02020603050405020304" pitchFamily="18" charset="0"/>
                <a:cs typeface="Times New Roman" panose="02020603050405020304" pitchFamily="18" charset="0"/>
              </a:rPr>
              <a:t>，若本振频率为</a:t>
            </a:r>
            <a:r>
              <a:rPr lang="en-US" altLang="zh-CN" sz="2800" b="1" dirty="0" smtClean="0">
                <a:solidFill>
                  <a:srgbClr val="0000CC"/>
                </a:solidFill>
                <a:latin typeface="Times New Roman" panose="02020603050405020304" pitchFamily="18" charset="0"/>
                <a:cs typeface="Times New Roman" panose="02020603050405020304" pitchFamily="18" charset="0"/>
              </a:rPr>
              <a:t>4.501MHz</a:t>
            </a:r>
            <a:r>
              <a:rPr lang="zh-CN" altLang="en-US" sz="2800" b="1" dirty="0" smtClean="0">
                <a:solidFill>
                  <a:srgbClr val="0000CC"/>
                </a:solidFill>
                <a:latin typeface="Times New Roman" panose="02020603050405020304" pitchFamily="18" charset="0"/>
                <a:cs typeface="Times New Roman" panose="02020603050405020304" pitchFamily="18" charset="0"/>
              </a:rPr>
              <a:t>，中频滤波器带宽为 </a:t>
            </a:r>
            <a:r>
              <a:rPr lang="en-US" altLang="zh-CN" sz="2800" b="1" dirty="0" smtClean="0">
                <a:solidFill>
                  <a:srgbClr val="0000CC"/>
                </a:solidFill>
                <a:latin typeface="Times New Roman" panose="02020603050405020304" pitchFamily="18" charset="0"/>
                <a:cs typeface="Times New Roman" panose="02020603050405020304" pitchFamily="18" charset="0"/>
              </a:rPr>
              <a:t>±3kHz</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求  </a:t>
            </a:r>
            <a:r>
              <a:rPr lang="en-US" altLang="zh-CN" sz="2800" b="1"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）计算中频频率；</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）是否可能产生组合频率干扰进入接收机？</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3</a:t>
            </a:r>
            <a:r>
              <a:rPr lang="zh-CN" altLang="en-US" sz="2800" b="1" dirty="0" smtClean="0">
                <a:solidFill>
                  <a:srgbClr val="0000CC"/>
                </a:solidFill>
                <a:latin typeface="Times New Roman" panose="02020603050405020304" pitchFamily="18" charset="0"/>
                <a:cs typeface="Times New Roman" panose="02020603050405020304" pitchFamily="18" charset="0"/>
              </a:rPr>
              <a:t>）这里的组合频率干扰和互调干扰有何区别？</a:t>
            </a:r>
          </a:p>
        </p:txBody>
      </p:sp>
      <p:sp>
        <p:nvSpPr>
          <p:cNvPr id="3" name="文本框 2"/>
          <p:cNvSpPr txBox="1"/>
          <p:nvPr/>
        </p:nvSpPr>
        <p:spPr>
          <a:xfrm>
            <a:off x="635977" y="4319955"/>
            <a:ext cx="7848600" cy="2234458"/>
          </a:xfrm>
          <a:prstGeom prst="rect">
            <a:avLst/>
          </a:prstGeom>
          <a:noFill/>
        </p:spPr>
        <p:txBody>
          <a:bodyPr wrap="square" rtlCol="0">
            <a:spAutoFit/>
          </a:bodyPr>
          <a:lstStyle/>
          <a:p>
            <a:pPr marL="342900" indent="-342900" algn="just">
              <a:lnSpc>
                <a:spcPts val="4000"/>
              </a:lnSpc>
              <a:spcBef>
                <a:spcPct val="20000"/>
              </a:spcBef>
            </a:pPr>
            <a:r>
              <a:rPr lang="zh-CN" altLang="en-US" sz="2800" b="1" dirty="0">
                <a:solidFill>
                  <a:srgbClr val="000000"/>
                </a:solidFill>
                <a:latin typeface="Times New Roman" panose="02020603050405020304" pitchFamily="18" charset="0"/>
                <a:ea typeface="+mn-ea"/>
                <a:cs typeface="Times New Roman" panose="02020603050405020304" pitchFamily="18" charset="0"/>
              </a:rPr>
              <a:t>解： （</a:t>
            </a:r>
            <a:r>
              <a:rPr lang="en-US" altLang="zh-CN" sz="2800" b="1" dirty="0">
                <a:solidFill>
                  <a:srgbClr val="000000"/>
                </a:solidFill>
                <a:latin typeface="Times New Roman" panose="02020603050405020304" pitchFamily="18" charset="0"/>
                <a:ea typeface="+mn-ea"/>
                <a:cs typeface="Times New Roman" panose="02020603050405020304" pitchFamily="18" charset="0"/>
              </a:rPr>
              <a:t>1</a:t>
            </a:r>
            <a:r>
              <a:rPr lang="zh-CN" altLang="en-US"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i="1" dirty="0" err="1">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err="1">
                <a:solidFill>
                  <a:srgbClr val="000000"/>
                </a:solidFill>
                <a:latin typeface="Times New Roman" panose="02020603050405020304" pitchFamily="18" charset="0"/>
                <a:ea typeface="+mn-ea"/>
                <a:cs typeface="Times New Roman" panose="02020603050405020304" pitchFamily="18" charset="0"/>
              </a:rPr>
              <a:t>I</a:t>
            </a:r>
            <a:r>
              <a:rPr lang="en-US" altLang="zh-CN"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err="1">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err="1">
                <a:solidFill>
                  <a:srgbClr val="000000"/>
                </a:solidFill>
                <a:latin typeface="Times New Roman" panose="02020603050405020304" pitchFamily="18" charset="0"/>
                <a:ea typeface="+mn-ea"/>
                <a:cs typeface="Times New Roman" panose="02020603050405020304" pitchFamily="18" charset="0"/>
              </a:rPr>
              <a:t>L</a:t>
            </a:r>
            <a:r>
              <a:rPr lang="en-US" altLang="zh-CN" sz="2800" b="1" dirty="0" err="1">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err="1">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err="1">
                <a:solidFill>
                  <a:srgbClr val="000000"/>
                </a:solidFill>
                <a:latin typeface="Times New Roman" panose="02020603050405020304" pitchFamily="18" charset="0"/>
                <a:ea typeface="+mn-ea"/>
                <a:cs typeface="Times New Roman" panose="02020603050405020304" pitchFamily="18" charset="0"/>
              </a:rPr>
              <a:t>R</a:t>
            </a:r>
            <a:r>
              <a:rPr lang="en-US" altLang="zh-CN" sz="2800" b="1" dirty="0">
                <a:solidFill>
                  <a:srgbClr val="000000"/>
                </a:solidFill>
                <a:latin typeface="Times New Roman" panose="02020603050405020304" pitchFamily="18" charset="0"/>
                <a:ea typeface="+mn-ea"/>
                <a:cs typeface="Times New Roman" panose="02020603050405020304" pitchFamily="18" charset="0"/>
              </a:rPr>
              <a:t>=4.501-3.001=1.5MHz</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a:t>
            </a:r>
          </a:p>
          <a:p>
            <a:pPr marL="342900" indent="-342900" algn="just">
              <a:lnSpc>
                <a:spcPts val="4000"/>
              </a:lnSpc>
              <a:spcBef>
                <a:spcPct val="20000"/>
              </a:spcBef>
            </a:pPr>
            <a:r>
              <a:rPr lang="en-US" altLang="zh-CN"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        </a:t>
            </a:r>
            <a:r>
              <a:rPr lang="zh-CN" altLang="en-US" sz="2800" b="1" dirty="0" smtClean="0">
                <a:solidFill>
                  <a:srgbClr val="000000"/>
                </a:solidFill>
                <a:latin typeface="Times New Roman" panose="02020603050405020304" pitchFamily="18" charset="0"/>
                <a:ea typeface="+mn-ea"/>
                <a:cs typeface="Times New Roman" panose="02020603050405020304" pitchFamily="18" charset="0"/>
              </a:rPr>
              <a:t>（</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2</a:t>
            </a:r>
            <a:r>
              <a:rPr lang="zh-CN" altLang="en-US" sz="2800" b="1" dirty="0" smtClean="0">
                <a:solidFill>
                  <a:srgbClr val="000000"/>
                </a:solidFill>
                <a:latin typeface="Times New Roman" panose="02020603050405020304" pitchFamily="18" charset="0"/>
                <a:ea typeface="+mn-ea"/>
                <a:cs typeface="Times New Roman" panose="02020603050405020304" pitchFamily="18" charset="0"/>
              </a:rPr>
              <a:t>）</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2</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i="1" baseline="-25000" dirty="0" smtClean="0">
                <a:solidFill>
                  <a:srgbClr val="000000"/>
                </a:solidFill>
                <a:latin typeface="Times New Roman" panose="02020603050405020304" pitchFamily="18" charset="0"/>
                <a:cs typeface="Times New Roman" panose="02020603050405020304" pitchFamily="18" charset="0"/>
              </a:rPr>
              <a:t>R</a:t>
            </a:r>
            <a:r>
              <a:rPr lang="en-US" altLang="zh-CN"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i="1" baseline="-25000" dirty="0" smtClean="0">
                <a:solidFill>
                  <a:srgbClr val="000000"/>
                </a:solidFill>
                <a:latin typeface="Times New Roman" panose="02020603050405020304" pitchFamily="18" charset="0"/>
                <a:cs typeface="Times New Roman" panose="02020603050405020304" pitchFamily="18" charset="0"/>
              </a:rPr>
              <a:t>L</a:t>
            </a:r>
            <a:r>
              <a:rPr lang="en-US" altLang="zh-CN" sz="2800" b="1" i="1" dirty="0" smtClean="0">
                <a:solidFill>
                  <a:srgbClr val="000000"/>
                </a:solidFill>
                <a:latin typeface="Times New Roman" panose="02020603050405020304" pitchFamily="18" charset="0"/>
                <a:cs typeface="Times New Roman" panose="02020603050405020304" pitchFamily="18" charset="0"/>
              </a:rPr>
              <a:t>=1.501MHz</a:t>
            </a:r>
            <a:r>
              <a:rPr lang="zh-CN" altLang="en-US" sz="2800" b="1" i="1" dirty="0" smtClean="0">
                <a:solidFill>
                  <a:srgbClr val="000000"/>
                </a:solidFill>
                <a:latin typeface="Times New Roman" panose="02020603050405020304" pitchFamily="18" charset="0"/>
                <a:cs typeface="Times New Roman" panose="02020603050405020304" pitchFamily="18" charset="0"/>
              </a:rPr>
              <a:t>，</a:t>
            </a:r>
            <a:r>
              <a:rPr lang="zh-CN" altLang="en-US" sz="2800" b="1" dirty="0" smtClean="0">
                <a:solidFill>
                  <a:srgbClr val="000000"/>
                </a:solidFill>
                <a:latin typeface="Times New Roman" panose="02020603050405020304" pitchFamily="18" charset="0"/>
                <a:cs typeface="Times New Roman" panose="02020603050405020304" pitchFamily="18" charset="0"/>
              </a:rPr>
              <a:t>故这个干扰能通过混频器进入接收通道。</a:t>
            </a:r>
            <a:endParaRPr lang="en-US" altLang="zh-CN" sz="2800" b="1" dirty="0">
              <a:solidFill>
                <a:srgbClr val="000000"/>
              </a:solidFill>
              <a:latin typeface="Times New Roman" panose="02020603050405020304" pitchFamily="18" charset="0"/>
              <a:ea typeface="+mn-ea"/>
              <a:cs typeface="Times New Roman" panose="02020603050405020304" pitchFamily="18" charset="0"/>
            </a:endParaRPr>
          </a:p>
          <a:p>
            <a:pPr marL="342900" indent="-342900" algn="just">
              <a:spcBef>
                <a:spcPct val="20000"/>
              </a:spcBef>
            </a:pPr>
            <a:endParaRPr lang="zh-CN" altLang="en-US" sz="2800" b="1"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25054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0" y="914400"/>
            <a:ext cx="8387862" cy="2597314"/>
          </a:xfrm>
          <a:prstGeom prst="rect">
            <a:avLst/>
          </a:prstGeom>
          <a:noFill/>
        </p:spPr>
        <p:txBody>
          <a:bodyPr wrap="square" rtlCol="0">
            <a:spAutoFit/>
          </a:bodyPr>
          <a:lstStyle/>
          <a:p>
            <a:pPr algn="just">
              <a:lnSpc>
                <a:spcPts val="4000"/>
              </a:lnSpc>
            </a:pPr>
            <a:r>
              <a:rPr lang="zh-CN" altLang="en-US" sz="2400" b="1" dirty="0" smtClean="0">
                <a:latin typeface="Times New Roman" panose="02020603050405020304" pitchFamily="18" charset="0"/>
                <a:cs typeface="Times New Roman" panose="02020603050405020304" pitchFamily="18" charset="0"/>
              </a:rPr>
              <a:t>        组合频率干扰是指一个本振信号和一个射频信号进入混频器产生的干扰，互调干扰是指两个射频干扰信号本身各自都不会形成中频进入接收通道，但他们的组合频率</a:t>
            </a:r>
            <a:r>
              <a:rPr lang="en-US" altLang="zh-CN" sz="2400" b="1" dirty="0" smtClean="0">
                <a:latin typeface="Times New Roman" panose="02020603050405020304" pitchFamily="18" charset="0"/>
                <a:cs typeface="Times New Roman" panose="02020603050405020304" pitchFamily="18" charset="0"/>
              </a:rPr>
              <a:t>2f</a:t>
            </a:r>
            <a:r>
              <a:rPr lang="en-US" altLang="zh-CN" sz="2400" b="1" baseline="-25000" dirty="0" smtClean="0">
                <a:latin typeface="Times New Roman" panose="02020603050405020304" pitchFamily="18" charset="0"/>
                <a:cs typeface="Times New Roman" panose="02020603050405020304" pitchFamily="18" charset="0"/>
              </a:rPr>
              <a:t>M1</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或</a:t>
            </a:r>
            <a:r>
              <a:rPr lang="en-US" altLang="zh-CN" sz="2400" b="1" dirty="0" smtClean="0">
                <a:latin typeface="Times New Roman" panose="02020603050405020304" pitchFamily="18" charset="0"/>
                <a:cs typeface="Times New Roman" panose="02020603050405020304" pitchFamily="18" charset="0"/>
              </a:rPr>
              <a:t>2f</a:t>
            </a:r>
            <a:r>
              <a:rPr lang="en-US" altLang="zh-CN" sz="2400" b="1" baseline="-25000" dirty="0">
                <a:latin typeface="Times New Roman" panose="02020603050405020304" pitchFamily="18" charset="0"/>
                <a:cs typeface="Times New Roman" panose="02020603050405020304" pitchFamily="18" charset="0"/>
              </a:rPr>
              <a:t>M2</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M1</a:t>
            </a:r>
            <a:r>
              <a:rPr lang="zh-CN" altLang="en-US" sz="2400" b="1" dirty="0" smtClean="0">
                <a:latin typeface="Times New Roman" panose="02020603050405020304" pitchFamily="18" charset="0"/>
                <a:cs typeface="Times New Roman" panose="02020603050405020304" pitchFamily="18" charset="0"/>
              </a:rPr>
              <a:t>近似等于接收射频信号的频率，混频后形成干扰中频进入接收通道。</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829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685800"/>
            <a:ext cx="8229600" cy="4708981"/>
          </a:xfrm>
          <a:prstGeom prst="rect">
            <a:avLst/>
          </a:prstGeom>
        </p:spPr>
        <p:txBody>
          <a:bodyPr wrap="square">
            <a:spAutoFit/>
          </a:bodyPr>
          <a:lstStyle/>
          <a:p>
            <a:pPr algn="just">
              <a:lnSpc>
                <a:spcPts val="3600"/>
              </a:lnSpc>
              <a:spcAft>
                <a:spcPts val="0"/>
              </a:spcAft>
            </a:pPr>
            <a:r>
              <a:rPr lang="zh-CN" altLang="en-US" sz="2400" b="1" kern="100" dirty="0" smtClean="0">
                <a:solidFill>
                  <a:srgbClr val="0000CC"/>
                </a:solidFill>
                <a:latin typeface="Times New Roman" panose="02020603050405020304" pitchFamily="18" charset="0"/>
                <a:ea typeface="+mn-ea"/>
                <a:cs typeface="Times New Roman" panose="02020603050405020304" pitchFamily="18" charset="0"/>
              </a:rPr>
              <a:t>例：</a:t>
            </a:r>
            <a:r>
              <a:rPr lang="zh-CN" altLang="zh-CN" sz="2400" b="1" kern="100" dirty="0" smtClean="0">
                <a:latin typeface="Times New Roman" panose="02020603050405020304" pitchFamily="18" charset="0"/>
                <a:ea typeface="+mn-ea"/>
                <a:cs typeface="Times New Roman" panose="02020603050405020304" pitchFamily="18" charset="0"/>
              </a:rPr>
              <a:t>广播</a:t>
            </a:r>
            <a:r>
              <a:rPr lang="zh-CN" altLang="zh-CN" sz="2400" b="1" kern="100" dirty="0">
                <a:latin typeface="Times New Roman" panose="02020603050405020304" pitchFamily="18" charset="0"/>
                <a:ea typeface="+mn-ea"/>
                <a:cs typeface="Times New Roman" panose="02020603050405020304" pitchFamily="18" charset="0"/>
              </a:rPr>
              <a:t>接收机的中频为</a:t>
            </a:r>
            <a:r>
              <a:rPr lang="en-US" altLang="zh-CN" sz="2400" b="1" kern="100" dirty="0">
                <a:latin typeface="Times New Roman" panose="02020603050405020304" pitchFamily="18" charset="0"/>
                <a:ea typeface="+mn-ea"/>
                <a:cs typeface="Times New Roman" panose="02020603050405020304" pitchFamily="18" charset="0"/>
              </a:rPr>
              <a:t>465kHz</a:t>
            </a:r>
            <a:r>
              <a:rPr lang="zh-CN" altLang="zh-CN" sz="2400" b="1" kern="100" dirty="0">
                <a:latin typeface="Times New Roman" panose="02020603050405020304" pitchFamily="18" charset="0"/>
                <a:ea typeface="+mn-ea"/>
                <a:cs typeface="Times New Roman" panose="02020603050405020304" pitchFamily="18" charset="0"/>
              </a:rPr>
              <a:t>，采用低中频，即</a:t>
            </a:r>
            <a:r>
              <a:rPr lang="en-US" altLang="zh-CN" sz="2400" b="1" i="1" kern="100" dirty="0" err="1" smtClean="0">
                <a:latin typeface="Times New Roman" panose="02020603050405020304" pitchFamily="18" charset="0"/>
                <a:ea typeface="+mn-ea"/>
                <a:cs typeface="Times New Roman" panose="02020603050405020304" pitchFamily="18" charset="0"/>
              </a:rPr>
              <a:t>f</a:t>
            </a:r>
            <a:r>
              <a:rPr lang="en-US" altLang="zh-CN" sz="2400" b="1" i="1" kern="100" baseline="-25000" dirty="0" err="1" smtClean="0">
                <a:latin typeface="Times New Roman" panose="02020603050405020304" pitchFamily="18" charset="0"/>
                <a:ea typeface="+mn-ea"/>
                <a:cs typeface="Times New Roman" panose="02020603050405020304" pitchFamily="18" charset="0"/>
              </a:rPr>
              <a:t>I</a:t>
            </a:r>
            <a:r>
              <a:rPr lang="en-US" altLang="zh-CN" sz="2400" b="1" kern="100" dirty="0" smtClean="0">
                <a:latin typeface="Times New Roman" panose="02020603050405020304" pitchFamily="18" charset="0"/>
                <a:ea typeface="+mn-ea"/>
                <a:cs typeface="Times New Roman" panose="02020603050405020304" pitchFamily="18" charset="0"/>
              </a:rPr>
              <a:t>=</a:t>
            </a:r>
            <a:r>
              <a:rPr lang="en-US" altLang="zh-CN" sz="2400" b="1" i="1" kern="100" dirty="0" err="1" smtClean="0">
                <a:latin typeface="Times New Roman" panose="02020603050405020304" pitchFamily="18" charset="0"/>
                <a:ea typeface="+mn-ea"/>
                <a:cs typeface="Times New Roman" panose="02020603050405020304" pitchFamily="18" charset="0"/>
              </a:rPr>
              <a:t>f</a:t>
            </a:r>
            <a:r>
              <a:rPr lang="en-US" altLang="zh-CN" sz="2400" b="1" i="1" kern="100" baseline="-25000" dirty="0" err="1" smtClean="0">
                <a:latin typeface="Times New Roman" panose="02020603050405020304" pitchFamily="18" charset="0"/>
                <a:ea typeface="+mn-ea"/>
                <a:cs typeface="Times New Roman" panose="02020603050405020304" pitchFamily="18" charset="0"/>
              </a:rPr>
              <a:t>L</a:t>
            </a:r>
            <a:r>
              <a:rPr lang="en-US" altLang="zh-CN" sz="2400" b="1" kern="100" dirty="0" err="1" smtClean="0">
                <a:latin typeface="Times New Roman" panose="02020603050405020304" pitchFamily="18" charset="0"/>
                <a:ea typeface="+mn-ea"/>
                <a:cs typeface="Times New Roman" panose="02020603050405020304" pitchFamily="18" charset="0"/>
              </a:rPr>
              <a:t>-</a:t>
            </a:r>
            <a:r>
              <a:rPr lang="en-US" altLang="zh-CN" sz="2400" b="1" i="1" kern="100" dirty="0" err="1" smtClean="0">
                <a:latin typeface="Times New Roman" panose="02020603050405020304" pitchFamily="18" charset="0"/>
                <a:ea typeface="+mn-ea"/>
                <a:cs typeface="Times New Roman" panose="02020603050405020304" pitchFamily="18" charset="0"/>
              </a:rPr>
              <a:t>f</a:t>
            </a:r>
            <a:r>
              <a:rPr lang="en-US" altLang="zh-CN" sz="2400" b="1" i="1" kern="100" baseline="-25000" dirty="0" err="1" smtClean="0">
                <a:latin typeface="Times New Roman" panose="02020603050405020304" pitchFamily="18" charset="0"/>
                <a:ea typeface="+mn-ea"/>
                <a:cs typeface="Times New Roman" panose="02020603050405020304" pitchFamily="18" charset="0"/>
              </a:rPr>
              <a:t>S</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zh-CN" sz="2400" b="1" kern="100" dirty="0">
                <a:latin typeface="Times New Roman" panose="02020603050405020304" pitchFamily="18" charset="0"/>
                <a:ea typeface="+mn-ea"/>
                <a:cs typeface="Times New Roman" panose="02020603050405020304" pitchFamily="18" charset="0"/>
              </a:rPr>
              <a:t>试解释下列现象：</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=932kHz</a:t>
            </a:r>
            <a:r>
              <a:rPr lang="zh-CN" altLang="zh-CN" sz="2400" b="1" kern="100" dirty="0">
                <a:latin typeface="Times New Roman" panose="02020603050405020304" pitchFamily="18" charset="0"/>
                <a:ea typeface="+mn-ea"/>
                <a:cs typeface="Times New Roman" panose="02020603050405020304" pitchFamily="18" charset="0"/>
              </a:rPr>
              <a:t>的电台播音时，伴有单音的啸叫声；</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的电台播音时，可同时听到频率为</a:t>
            </a:r>
            <a:r>
              <a:rPr lang="en-US" altLang="zh-CN" sz="2400" b="1" kern="100" dirty="0">
                <a:latin typeface="Times New Roman" panose="02020603050405020304" pitchFamily="18" charset="0"/>
                <a:ea typeface="+mn-ea"/>
                <a:cs typeface="Times New Roman" panose="02020603050405020304" pitchFamily="18" charset="0"/>
              </a:rPr>
              <a:t>813kHz</a:t>
            </a:r>
            <a:r>
              <a:rPr lang="zh-CN" altLang="zh-CN" sz="2400" b="1" kern="100" dirty="0">
                <a:latin typeface="Times New Roman" panose="02020603050405020304" pitchFamily="18" charset="0"/>
                <a:ea typeface="+mn-ea"/>
                <a:cs typeface="Times New Roman" panose="02020603050405020304" pitchFamily="18" charset="0"/>
              </a:rPr>
              <a:t>和</a:t>
            </a:r>
            <a:r>
              <a:rPr lang="en-US" altLang="zh-CN" sz="2400" b="1" kern="100" dirty="0">
                <a:latin typeface="Times New Roman" panose="02020603050405020304" pitchFamily="18" charset="0"/>
                <a:ea typeface="+mn-ea"/>
                <a:cs typeface="Times New Roman" panose="02020603050405020304" pitchFamily="18" charset="0"/>
              </a:rPr>
              <a:t>933kHz</a:t>
            </a:r>
            <a:r>
              <a:rPr lang="zh-CN" altLang="zh-CN" sz="2400" b="1" kern="100" dirty="0">
                <a:latin typeface="Times New Roman" panose="02020603050405020304" pitchFamily="18" charset="0"/>
                <a:ea typeface="+mn-ea"/>
                <a:cs typeface="Times New Roman" panose="02020603050405020304" pitchFamily="18" charset="0"/>
              </a:rPr>
              <a:t>的两个电台的播音，当一个台停播时，则另一个太的播音也消失</a:t>
            </a:r>
            <a:r>
              <a:rPr lang="zh-CN" altLang="zh-CN" kern="100" dirty="0" smtClean="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5932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304800"/>
            <a:ext cx="8610600" cy="6001643"/>
          </a:xfrm>
          <a:prstGeom prst="rect">
            <a:avLst/>
          </a:prstGeom>
        </p:spPr>
        <p:txBody>
          <a:bodyPr wrap="square">
            <a:spAutoFit/>
          </a:bodyPr>
          <a:lstStyle/>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分析：</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干扰啸叫</a:t>
            </a:r>
            <a:r>
              <a:rPr lang="zh-CN" altLang="zh-CN" sz="2400" b="1" kern="100" dirty="0">
                <a:latin typeface="Times New Roman" panose="02020603050405020304" pitchFamily="18" charset="0"/>
                <a:ea typeface="+mn-ea"/>
                <a:cs typeface="Times New Roman" panose="02020603050405020304" pitchFamily="18" charset="0"/>
              </a:rPr>
              <a:t>是接收信号本身与本振的组合频率形成的干扰，它与外来的干扰信号无关</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en-US" sz="2400" b="1" kern="100" dirty="0" smtClean="0">
                <a:solidFill>
                  <a:srgbClr val="0000CC"/>
                </a:solidFill>
                <a:latin typeface="Times New Roman" panose="02020603050405020304" pitchFamily="18" charset="0"/>
                <a:ea typeface="+mn-ea"/>
                <a:cs typeface="Times New Roman" panose="02020603050405020304" pitchFamily="18" charset="0"/>
              </a:rPr>
              <a:t>组合干</a:t>
            </a:r>
            <a:r>
              <a:rPr lang="zh-CN" altLang="zh-CN" sz="2400" b="1" kern="100" dirty="0" smtClean="0">
                <a:solidFill>
                  <a:srgbClr val="0000CC"/>
                </a:solidFill>
                <a:latin typeface="Times New Roman" panose="02020603050405020304" pitchFamily="18" charset="0"/>
                <a:ea typeface="+mn-ea"/>
                <a:cs typeface="Times New Roman" panose="02020603050405020304" pitchFamily="18" charset="0"/>
              </a:rPr>
              <a:t>扰</a:t>
            </a:r>
            <a:r>
              <a:rPr lang="zh-CN" altLang="zh-CN" sz="2400" b="1" kern="100" dirty="0">
                <a:latin typeface="Times New Roman" panose="02020603050405020304" pitchFamily="18" charset="0"/>
                <a:ea typeface="+mn-ea"/>
                <a:cs typeface="Times New Roman" panose="02020603050405020304" pitchFamily="18" charset="0"/>
              </a:rPr>
              <a:t>是由外来干扰与本振组合形成的干扰；</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交调干扰</a:t>
            </a:r>
            <a:r>
              <a:rPr lang="zh-CN" altLang="zh-CN" sz="2400" b="1" kern="100" dirty="0">
                <a:latin typeface="Times New Roman" panose="02020603050405020304" pitchFamily="18" charset="0"/>
                <a:ea typeface="+mn-ea"/>
                <a:cs typeface="Times New Roman" panose="02020603050405020304" pitchFamily="18" charset="0"/>
              </a:rPr>
              <a:t>是外来干扰与输入有用信号</a:t>
            </a:r>
            <a:r>
              <a:rPr lang="zh-CN" altLang="zh-CN" sz="2400" b="1" kern="100" dirty="0" smtClean="0">
                <a:latin typeface="Times New Roman" panose="02020603050405020304" pitchFamily="18" charset="0"/>
                <a:ea typeface="+mn-ea"/>
                <a:cs typeface="Times New Roman" panose="02020603050405020304" pitchFamily="18" charset="0"/>
              </a:rPr>
              <a:t>组合</a:t>
            </a:r>
            <a:r>
              <a:rPr lang="zh-CN" altLang="en-US" sz="2400" b="1" kern="100" dirty="0">
                <a:latin typeface="Times New Roman" panose="02020603050405020304" pitchFamily="18" charset="0"/>
                <a:ea typeface="+mn-ea"/>
                <a:cs typeface="Times New Roman" panose="02020603050405020304" pitchFamily="18" charset="0"/>
              </a:rPr>
              <a:t>形成</a:t>
            </a:r>
            <a:r>
              <a:rPr lang="zh-CN" altLang="zh-CN" sz="2400" b="1" kern="100" dirty="0" smtClean="0">
                <a:latin typeface="Times New Roman" panose="02020603050405020304" pitchFamily="18" charset="0"/>
                <a:ea typeface="+mn-ea"/>
                <a:cs typeface="Times New Roman" panose="02020603050405020304" pitchFamily="18" charset="0"/>
              </a:rPr>
              <a:t>的</a:t>
            </a:r>
            <a:r>
              <a:rPr lang="zh-CN" altLang="zh-CN" sz="2400" b="1" kern="100" dirty="0">
                <a:latin typeface="Times New Roman" panose="02020603050405020304" pitchFamily="18" charset="0"/>
                <a:ea typeface="+mn-ea"/>
                <a:cs typeface="Times New Roman" panose="02020603050405020304" pitchFamily="18" charset="0"/>
              </a:rPr>
              <a:t>干扰；而</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互调干扰</a:t>
            </a:r>
            <a:r>
              <a:rPr lang="zh-CN" altLang="zh-CN" sz="2400" b="1" kern="100" dirty="0">
                <a:latin typeface="Times New Roman" panose="02020603050405020304" pitchFamily="18" charset="0"/>
                <a:ea typeface="+mn-ea"/>
                <a:cs typeface="Times New Roman" panose="02020603050405020304" pitchFamily="18" charset="0"/>
              </a:rPr>
              <a:t>则是由两个外来干扰信号组合形成的对有用信号的干扰。</a:t>
            </a:r>
          </a:p>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解：</a:t>
            </a:r>
          </a:p>
          <a:p>
            <a:pPr marL="342900" lvl="0" indent="-342900" algn="just">
              <a:spcAft>
                <a:spcPts val="0"/>
              </a:spcAft>
              <a:buFont typeface="+mj-lt"/>
              <a:buAutoNum type="arabicPeriod"/>
            </a:pP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I</a:t>
            </a:r>
            <a:r>
              <a:rPr lang="en-US" altLang="zh-CN" sz="2400" b="1" kern="100" dirty="0" err="1">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=932+465=1397kHz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kern="100" dirty="0">
                <a:latin typeface="Times New Roman" panose="02020603050405020304" pitchFamily="18" charset="0"/>
                <a:ea typeface="+mn-ea"/>
                <a:cs typeface="Times New Roman" panose="02020603050405020304" pitchFamily="18" charset="0"/>
              </a:rPr>
              <a:t>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=2*932-1397=467kHz</a:t>
            </a:r>
            <a:r>
              <a:rPr lang="zh-CN" altLang="zh-CN" sz="2400" b="1" kern="100" dirty="0">
                <a:latin typeface="Times New Roman" panose="02020603050405020304" pitchFamily="18" charset="0"/>
                <a:ea typeface="+mn-ea"/>
                <a:cs typeface="Times New Roman" panose="02020603050405020304" pitchFamily="18" charset="0"/>
              </a:rPr>
              <a:t>，由于该信号可以通过中放，经检波产生</a:t>
            </a:r>
            <a:r>
              <a:rPr lang="en-US" altLang="zh-CN" sz="2400" b="1" kern="100" dirty="0">
                <a:latin typeface="Times New Roman" panose="02020603050405020304" pitchFamily="18" charset="0"/>
                <a:ea typeface="+mn-ea"/>
                <a:cs typeface="Times New Roman" panose="02020603050405020304" pitchFamily="18" charset="0"/>
              </a:rPr>
              <a:t>2kHz</a:t>
            </a:r>
            <a:r>
              <a:rPr lang="zh-CN" altLang="zh-CN" sz="2400" b="1" kern="100" dirty="0">
                <a:latin typeface="Times New Roman" panose="02020603050405020304" pitchFamily="18" charset="0"/>
                <a:ea typeface="+mn-ea"/>
                <a:cs typeface="Times New Roman" panose="02020603050405020304" pitchFamily="18" charset="0"/>
              </a:rPr>
              <a:t>的单音啸音；</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=540+465=1005kHz</a:t>
            </a:r>
            <a:r>
              <a:rPr lang="zh-CN" altLang="zh-CN" sz="2400" b="1" kern="100" dirty="0">
                <a:latin typeface="Times New Roman" panose="02020603050405020304" pitchFamily="18" charset="0"/>
                <a:ea typeface="+mn-ea"/>
                <a:cs typeface="Times New Roman" panose="02020603050405020304" pitchFamily="18" charset="0"/>
              </a:rPr>
              <a:t>，外来干扰频率</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与</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L</a:t>
            </a:r>
            <a:r>
              <a:rPr lang="zh-CN" altLang="zh-CN" sz="2400" b="1" kern="100" dirty="0">
                <a:latin typeface="Times New Roman" panose="02020603050405020304" pitchFamily="18" charset="0"/>
                <a:ea typeface="+mn-ea"/>
                <a:cs typeface="Times New Roman" panose="02020603050405020304" pitchFamily="18" charset="0"/>
              </a:rPr>
              <a:t>的差频，即</a:t>
            </a:r>
            <a:r>
              <a:rPr lang="en-US" altLang="zh-CN" sz="2400" b="1" kern="100" dirty="0">
                <a:latin typeface="Times New Roman" panose="02020603050405020304" pitchFamily="18" charset="0"/>
                <a:ea typeface="+mn-ea"/>
                <a:cs typeface="Times New Roman" panose="02020603050405020304" pitchFamily="18" charset="0"/>
              </a:rPr>
              <a:t>1470-1005=465kHz</a:t>
            </a:r>
            <a:r>
              <a:rPr lang="zh-CN" altLang="zh-CN" sz="2400" b="1" kern="100" dirty="0">
                <a:latin typeface="Times New Roman" panose="02020603050405020304" pitchFamily="18" charset="0"/>
                <a:ea typeface="+mn-ea"/>
                <a:cs typeface="Times New Roman" panose="02020603050405020304" pitchFamily="18" charset="0"/>
              </a:rPr>
              <a:t>，正好为中频，即满足</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M</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 +2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I</a:t>
            </a:r>
            <a:r>
              <a:rPr lang="zh-CN" altLang="zh-CN" sz="2400" b="1" kern="100" dirty="0">
                <a:latin typeface="Times New Roman" panose="02020603050405020304" pitchFamily="18" charset="0"/>
                <a:ea typeface="+mn-ea"/>
                <a:cs typeface="Times New Roman" panose="02020603050405020304" pitchFamily="18" charset="0"/>
              </a:rPr>
              <a:t>，所以干扰是镜频干扰；</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=1386+465=1851kHz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L</a:t>
            </a:r>
            <a:r>
              <a:rPr lang="en-US" altLang="zh-CN" sz="2400" b="1" kern="100" dirty="0" smtClean="0">
                <a:latin typeface="Times New Roman" panose="02020603050405020304" pitchFamily="18" charset="0"/>
                <a:ea typeface="+mn-ea"/>
                <a:cs typeface="Times New Roman" panose="02020603050405020304" pitchFamily="18" charset="0"/>
              </a:rPr>
              <a:t>-2</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M</a:t>
            </a:r>
            <a:r>
              <a:rPr lang="en-US" altLang="zh-CN" sz="2400" b="1" kern="100" dirty="0" smtClean="0">
                <a:latin typeface="Times New Roman" panose="02020603050405020304" pitchFamily="18" charset="0"/>
                <a:ea typeface="+mn-ea"/>
                <a:cs typeface="Times New Roman" panose="02020603050405020304" pitchFamily="18" charset="0"/>
              </a:rPr>
              <a:t>=1851-2*693=465kHz</a:t>
            </a:r>
            <a:r>
              <a:rPr lang="zh-CN" altLang="zh-CN" sz="2400" b="1" kern="100" dirty="0">
                <a:latin typeface="Times New Roman" panose="02020603050405020304" pitchFamily="18" charset="0"/>
                <a:ea typeface="+mn-ea"/>
                <a:cs typeface="Times New Roman" panose="02020603050405020304" pitchFamily="18" charset="0"/>
              </a:rPr>
              <a:t>，可见本振与干扰频率之差正好在中频，所以仍然</a:t>
            </a:r>
            <a:r>
              <a:rPr lang="zh-CN" altLang="zh-CN" sz="2400" b="1" kern="100" dirty="0" smtClean="0">
                <a:latin typeface="Times New Roman" panose="02020603050405020304" pitchFamily="18" charset="0"/>
                <a:ea typeface="+mn-ea"/>
                <a:cs typeface="Times New Roman" panose="02020603050405020304" pitchFamily="18" charset="0"/>
              </a:rPr>
              <a:t>是</a:t>
            </a:r>
            <a:r>
              <a:rPr lang="zh-CN" altLang="en-US" sz="2400" b="1" kern="100" dirty="0" smtClean="0">
                <a:latin typeface="Times New Roman" panose="02020603050405020304" pitchFamily="18" charset="0"/>
                <a:ea typeface="+mn-ea"/>
                <a:cs typeface="Times New Roman" panose="02020603050405020304" pitchFamily="18" charset="0"/>
              </a:rPr>
              <a:t>组合</a:t>
            </a:r>
            <a:r>
              <a:rPr lang="zh-CN" altLang="zh-CN" sz="2400" b="1" kern="100" dirty="0" smtClean="0">
                <a:latin typeface="Times New Roman" panose="02020603050405020304" pitchFamily="18" charset="0"/>
                <a:ea typeface="+mn-ea"/>
                <a:cs typeface="Times New Roman" panose="02020603050405020304" pitchFamily="18" charset="0"/>
              </a:rPr>
              <a:t>干扰</a:t>
            </a:r>
            <a:r>
              <a:rPr lang="zh-CN" altLang="zh-CN" sz="2400" b="1" kern="100" dirty="0">
                <a:latin typeface="Times New Roman" panose="02020603050405020304" pitchFamily="18" charset="0"/>
                <a:ea typeface="+mn-ea"/>
                <a:cs typeface="Times New Roman" panose="02020603050405020304" pitchFamily="18" charset="0"/>
              </a:rPr>
              <a:t>；</a:t>
            </a:r>
          </a:p>
          <a:p>
            <a:pPr marL="342900" lvl="0" indent="-342900" algn="just">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由于两个干扰信号相互依存</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en-US" sz="2400" b="1" kern="100" dirty="0" smtClean="0">
                <a:latin typeface="Times New Roman" panose="02020603050405020304" pitchFamily="18" charset="0"/>
                <a:ea typeface="+mn-ea"/>
                <a:cs typeface="Times New Roman" panose="02020603050405020304" pitchFamily="18" charset="0"/>
              </a:rPr>
              <a:t>且</a:t>
            </a:r>
            <a:r>
              <a:rPr lang="zh-CN" altLang="zh-CN" sz="2400" b="1" kern="100" dirty="0" smtClean="0">
                <a:latin typeface="Times New Roman" panose="02020603050405020304" pitchFamily="18" charset="0"/>
                <a:ea typeface="+mn-ea"/>
                <a:cs typeface="Times New Roman" panose="02020603050405020304" pitchFamily="18" charset="0"/>
              </a:rPr>
              <a:t>满足</a:t>
            </a:r>
            <a:r>
              <a:rPr lang="en-US" altLang="zh-CN" sz="2400" b="1" kern="100" dirty="0" smtClean="0">
                <a:latin typeface="Times New Roman" panose="02020603050405020304" pitchFamily="18" charset="0"/>
                <a:ea typeface="+mn-ea"/>
                <a:cs typeface="Times New Roman" panose="02020603050405020304" pitchFamily="18" charset="0"/>
              </a:rPr>
              <a:t>933-813=813-693</a:t>
            </a:r>
            <a:r>
              <a:rPr lang="zh-CN" altLang="zh-CN" sz="2400" b="1" kern="100" dirty="0">
                <a:latin typeface="Times New Roman" panose="02020603050405020304" pitchFamily="18" charset="0"/>
                <a:ea typeface="+mn-ea"/>
                <a:cs typeface="Times New Roman" panose="02020603050405020304" pitchFamily="18" charset="0"/>
              </a:rPr>
              <a:t>，即满足</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M2</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zh-CN" altLang="zh-CN" sz="2400" b="1" kern="100" dirty="0">
                <a:latin typeface="Times New Roman" panose="02020603050405020304" pitchFamily="18" charset="0"/>
                <a:ea typeface="+mn-ea"/>
                <a:cs typeface="Times New Roman" panose="02020603050405020304" pitchFamily="18" charset="0"/>
              </a:rPr>
              <a:t>的关系，因而为互调干扰。</a:t>
            </a:r>
          </a:p>
        </p:txBody>
      </p:sp>
    </p:spTree>
    <p:extLst>
      <p:ext uri="{BB962C8B-B14F-4D97-AF65-F5344CB8AC3E}">
        <p14:creationId xmlns:p14="http://schemas.microsoft.com/office/powerpoint/2010/main" val="2247108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混频器其它的干扰抑制</a:t>
            </a:r>
          </a:p>
        </p:txBody>
      </p:sp>
      <p:sp>
        <p:nvSpPr>
          <p:cNvPr id="89091" name="Rectangle 3"/>
          <p:cNvSpPr>
            <a:spLocks noGrp="1" noChangeArrowheads="1"/>
          </p:cNvSpPr>
          <p:nvPr>
            <p:ph type="body" idx="1"/>
          </p:nvPr>
        </p:nvSpPr>
        <p:spPr>
          <a:xfrm>
            <a:off x="457200" y="1295400"/>
            <a:ext cx="8382000" cy="5181600"/>
          </a:xfrm>
        </p:spPr>
        <p:txBody>
          <a:bodyPr/>
          <a:lstStyle/>
          <a:p>
            <a:pPr marL="0" indent="0" eaLnBrk="1" hangingPunct="1">
              <a:lnSpc>
                <a:spcPts val="4000"/>
              </a:lnSpc>
              <a:buNone/>
            </a:pPr>
            <a:r>
              <a:rPr lang="zh-CN" altLang="en-US" sz="2800" b="1" dirty="0" smtClean="0">
                <a:latin typeface="Times New Roman" panose="02020603050405020304" pitchFamily="18" charset="0"/>
              </a:rPr>
              <a:t>消除或减少交调、互调干扰的方法：</a:t>
            </a:r>
          </a:p>
          <a:p>
            <a:pPr eaLnBrk="1" hangingPunct="1">
              <a:lnSpc>
                <a:spcPts val="4000"/>
              </a:lnSpc>
              <a:buFontTx/>
              <a:buNone/>
            </a:pPr>
            <a:r>
              <a:rPr lang="en-US" altLang="zh-CN" sz="2800" b="1" dirty="0" smtClean="0">
                <a:latin typeface="Times New Roman" panose="02020603050405020304" pitchFamily="18" charset="0"/>
              </a:rPr>
              <a:t>1) </a:t>
            </a:r>
            <a:r>
              <a:rPr lang="zh-CN" altLang="en-US" sz="2800" b="1" dirty="0" smtClean="0">
                <a:latin typeface="Times New Roman" panose="02020603050405020304" pitchFamily="18" charset="0"/>
              </a:rPr>
              <a:t>采用线性度好的混频器，选择合适静态工作点；</a:t>
            </a:r>
          </a:p>
          <a:p>
            <a:pPr eaLnBrk="1" hangingPunct="1">
              <a:lnSpc>
                <a:spcPts val="4000"/>
              </a:lnSpc>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降低射频信号输入幅度，使混频器工作在线性时  变工作状态，减少混频的高次谐波分量。</a:t>
            </a:r>
          </a:p>
          <a:p>
            <a:pPr eaLnBrk="1" hangingPunct="1">
              <a:lnSpc>
                <a:spcPts val="4000"/>
              </a:lnSpc>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从电路结构上考虑，采用多个非线性器件构成平衡混频电路，抵消一部分无用的组合频率分量；</a:t>
            </a:r>
          </a:p>
          <a:p>
            <a:pPr eaLnBrk="1" hangingPunct="1">
              <a:lnSpc>
                <a:spcPts val="4000"/>
              </a:lnSpc>
              <a:buFontTx/>
              <a:buNone/>
            </a:pPr>
            <a:r>
              <a:rPr lang="en-US" altLang="zh-CN" sz="2800" b="1" dirty="0" smtClean="0">
                <a:latin typeface="Times New Roman" panose="02020603050405020304" pitchFamily="18" charset="0"/>
              </a:rPr>
              <a:t>4) </a:t>
            </a:r>
            <a:r>
              <a:rPr lang="zh-CN" altLang="en-US" sz="2800" b="1" dirty="0" smtClean="0">
                <a:latin typeface="Times New Roman" panose="02020603050405020304" pitchFamily="18" charset="0"/>
              </a:rPr>
              <a:t>采用补偿及负反馈技术实现接近理想的相乘运算。</a:t>
            </a:r>
          </a:p>
        </p:txBody>
      </p:sp>
    </p:spTree>
    <p:extLst>
      <p:ext uri="{BB962C8B-B14F-4D97-AF65-F5344CB8AC3E}">
        <p14:creationId xmlns:p14="http://schemas.microsoft.com/office/powerpoint/2010/main" val="855554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125413"/>
            <a:ext cx="8229600" cy="1143000"/>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混频器的设计步骤</a:t>
            </a:r>
          </a:p>
        </p:txBody>
      </p:sp>
      <p:pic>
        <p:nvPicPr>
          <p:cNvPr id="14340"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018" r="892"/>
          <a:stretch/>
        </p:blipFill>
        <p:spPr bwMode="auto">
          <a:xfrm>
            <a:off x="152400" y="4114800"/>
            <a:ext cx="8458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文本框 1"/>
          <p:cNvSpPr txBox="1"/>
          <p:nvPr/>
        </p:nvSpPr>
        <p:spPr>
          <a:xfrm>
            <a:off x="468313" y="1066800"/>
            <a:ext cx="8370887" cy="2746201"/>
          </a:xfrm>
          <a:prstGeom prst="rect">
            <a:avLst/>
          </a:prstGeom>
          <a:noFill/>
        </p:spPr>
        <p:txBody>
          <a:bodyPr wrap="square" rtlCol="0">
            <a:spAutoFit/>
          </a:bodyPr>
          <a:lstStyle/>
          <a:p>
            <a:pPr>
              <a:lnSpc>
                <a:spcPts val="3000"/>
              </a:lnSpc>
            </a:pPr>
            <a:r>
              <a:rPr lang="zh-CN" altLang="en-US" sz="2000" b="1" dirty="0" smtClean="0">
                <a:latin typeface="Times New Roman" panose="02020603050405020304" pitchFamily="18" charset="0"/>
                <a:ea typeface="+mn-ea"/>
                <a:cs typeface="Times New Roman" panose="02020603050405020304" pitchFamily="18" charset="0"/>
              </a:rPr>
              <a:t>射频混频器电路与射频放大器电路具有相似设计步骤。射频信号和中频信号首先被送入适当偏置的晶体管或二极管的输入端口。输入端口的射频、本振信号与输出端口的中频信号存在很大频率差别。由于两个端口都必须与常规的</a:t>
            </a:r>
            <a:r>
              <a:rPr lang="en-US" altLang="zh-CN" sz="2000" b="1" dirty="0" smtClean="0">
                <a:latin typeface="Times New Roman" panose="02020603050405020304" pitchFamily="18" charset="0"/>
                <a:ea typeface="+mn-ea"/>
                <a:cs typeface="Times New Roman" panose="02020603050405020304" pitchFamily="18" charset="0"/>
              </a:rPr>
              <a:t>50</a:t>
            </a:r>
            <a:r>
              <a:rPr lang="zh-CN" altLang="en-US" sz="2000" b="1" dirty="0" smtClean="0">
                <a:latin typeface="Times New Roman" panose="02020603050405020304" pitchFamily="18" charset="0"/>
                <a:ea typeface="+mn-ea"/>
                <a:cs typeface="Times New Roman" panose="02020603050405020304" pitchFamily="18" charset="0"/>
              </a:rPr>
              <a:t>欧传输线匹配，所以晶体管的端口阻抗在这两个不同的频率点都必须符合要求。另外，为了减少对器件输出端的干扰，必须在输入端口对中频信号形成短路，并在输出端口对射频信号形成短路。在匹配网络中实现这些要求有时是非常困难的。</a:t>
            </a:r>
            <a:endParaRPr lang="zh-CN" altLang="en-US" sz="20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88839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混频器电路结构</a:t>
            </a:r>
          </a:p>
        </p:txBody>
      </p:sp>
      <p:sp>
        <p:nvSpPr>
          <p:cNvPr id="96259" name="Rectangle 3"/>
          <p:cNvSpPr>
            <a:spLocks noGrp="1" noChangeArrowheads="1"/>
          </p:cNvSpPr>
          <p:nvPr>
            <p:ph type="body" idx="1"/>
          </p:nvPr>
        </p:nvSpPr>
        <p:spPr>
          <a:xfrm>
            <a:off x="457200" y="1066800"/>
            <a:ext cx="8382000" cy="5410200"/>
          </a:xfrm>
        </p:spPr>
        <p:txBody>
          <a:bodyPr/>
          <a:lstStyle/>
          <a:p>
            <a:pPr marL="609600" indent="-609600" eaLnBrk="1" hangingPunct="1">
              <a:buFontTx/>
              <a:buNone/>
            </a:pPr>
            <a:r>
              <a:rPr lang="en-US" altLang="zh-CN" sz="2000" b="1" dirty="0" smtClean="0"/>
              <a:t>■</a:t>
            </a:r>
            <a:r>
              <a:rPr lang="en-US" altLang="zh-CN" sz="2800" b="1" dirty="0" smtClean="0"/>
              <a:t>  </a:t>
            </a:r>
            <a:r>
              <a:rPr lang="zh-CN" altLang="en-US" sz="2800" b="1" dirty="0" smtClean="0">
                <a:solidFill>
                  <a:srgbClr val="000000"/>
                </a:solidFill>
                <a:latin typeface="Times New Roman" panose="02020603050405020304" pitchFamily="18" charset="0"/>
                <a:cs typeface="Times New Roman" panose="02020603050405020304" pitchFamily="18" charset="0"/>
              </a:rPr>
              <a:t>下混频器都设计成为线性时变工作状态。</a:t>
            </a:r>
          </a:p>
          <a:p>
            <a:pPr marL="609600" indent="-609600" eaLnBrk="1" hangingPunct="1">
              <a:buFontTx/>
              <a:buNone/>
            </a:pPr>
            <a:r>
              <a:rPr lang="zh-CN" altLang="en-US" sz="1800" b="1" dirty="0" smtClean="0"/>
              <a:t> ■</a:t>
            </a:r>
            <a:r>
              <a:rPr lang="zh-CN" altLang="en-US" sz="2800" b="1" dirty="0" smtClean="0"/>
              <a:t>  </a:t>
            </a:r>
            <a:r>
              <a:rPr lang="zh-CN" altLang="en-US" sz="2800" b="1" dirty="0" smtClean="0">
                <a:solidFill>
                  <a:srgbClr val="000000"/>
                </a:solidFill>
                <a:latin typeface="Times New Roman" panose="02020603050405020304" pitchFamily="18" charset="0"/>
                <a:cs typeface="Times New Roman" panose="02020603050405020304" pitchFamily="18" charset="0"/>
              </a:rPr>
              <a:t>混频电路类型</a:t>
            </a:r>
          </a:p>
          <a:p>
            <a:pPr marL="609600" indent="-609600" eaLnBrk="1" hangingPunct="1">
              <a:buFontTx/>
              <a:buNone/>
            </a:pPr>
            <a:r>
              <a:rPr lang="zh-CN" altLang="en-US"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I.  </a:t>
            </a:r>
            <a:r>
              <a:rPr lang="zh-CN" altLang="en-US" sz="2800" b="1" dirty="0" smtClean="0">
                <a:solidFill>
                  <a:srgbClr val="000000"/>
                </a:solidFill>
                <a:latin typeface="Times New Roman" panose="02020603050405020304" pitchFamily="18" charset="0"/>
                <a:cs typeface="Times New Roman" panose="02020603050405020304" pitchFamily="18" charset="0"/>
              </a:rPr>
              <a:t>无源混频器</a:t>
            </a:r>
          </a:p>
          <a:p>
            <a:pPr marL="609600" indent="-609600" algn="just" eaLnBrk="1" hangingPunct="1">
              <a:buFontTx/>
              <a:buNone/>
            </a:pPr>
            <a:r>
              <a:rPr lang="en-US" altLang="zh-CN" sz="2800" b="1" dirty="0" smtClean="0">
                <a:solidFill>
                  <a:srgbClr val="000000"/>
                </a:solidFill>
                <a:latin typeface="Times New Roman" panose="02020603050405020304" pitchFamily="18" charset="0"/>
                <a:cs typeface="Times New Roman" panose="02020603050405020304" pitchFamily="18" charset="0"/>
              </a:rPr>
              <a:t>1)  </a:t>
            </a:r>
            <a:r>
              <a:rPr lang="zh-CN" altLang="en-US" sz="2800" b="1" dirty="0" smtClean="0">
                <a:solidFill>
                  <a:srgbClr val="000000"/>
                </a:solidFill>
                <a:latin typeface="Times New Roman" panose="02020603050405020304" pitchFamily="18" charset="0"/>
                <a:cs typeface="Times New Roman" panose="02020603050405020304" pitchFamily="18" charset="0"/>
              </a:rPr>
              <a:t>单二极管混频电路</a:t>
            </a:r>
          </a:p>
          <a:p>
            <a:pPr marL="609600" indent="-609600" algn="just" eaLnBrk="1" hangingPunct="1">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二极管平衡混频电路</a:t>
            </a:r>
          </a:p>
          <a:p>
            <a:pPr marL="609600" indent="-609600" algn="just" eaLnBrk="1" hangingPunct="1">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双平衡类型的二极管环形混频器 </a:t>
            </a:r>
          </a:p>
          <a:p>
            <a:pPr marL="609600" indent="-609600" algn="just" eaLnBrk="1" hangingPunct="1">
              <a:buFontTx/>
              <a:buNone/>
            </a:pPr>
            <a:r>
              <a:rPr lang="en-US" altLang="zh-CN" sz="2800" b="1" dirty="0" smtClean="0">
                <a:latin typeface="Times New Roman" panose="02020603050405020304" pitchFamily="18" charset="0"/>
              </a:rPr>
              <a:t>II. </a:t>
            </a:r>
            <a:r>
              <a:rPr lang="zh-CN" altLang="en-US" sz="2800" b="1" dirty="0" smtClean="0">
                <a:latin typeface="Times New Roman" panose="02020603050405020304" pitchFamily="18" charset="0"/>
              </a:rPr>
              <a:t>有源混频器 </a:t>
            </a:r>
          </a:p>
          <a:p>
            <a:pPr marL="609600" indent="-609600" algn="just" eaLnBrk="1" hangingPunct="1">
              <a:buFontTx/>
              <a:buNone/>
            </a:pPr>
            <a:r>
              <a:rPr lang="en-US" altLang="zh-CN" sz="2800" b="1" dirty="0" smtClean="0">
                <a:latin typeface="Times New Roman" panose="02020603050405020304" pitchFamily="18" charset="0"/>
              </a:rPr>
              <a:t>1)  </a:t>
            </a:r>
            <a:r>
              <a:rPr lang="zh-CN" altLang="en-US" sz="2800" b="1" dirty="0" smtClean="0">
                <a:latin typeface="Times New Roman" panose="02020603050405020304" pitchFamily="18" charset="0"/>
              </a:rPr>
              <a:t>三极管混频电路 </a:t>
            </a:r>
          </a:p>
          <a:p>
            <a:pPr marL="609600" indent="-609600" algn="just" eaLnBrk="1" hangingPunct="1">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单平衡混频电路 </a:t>
            </a:r>
          </a:p>
          <a:p>
            <a:pPr marL="609600" indent="-609600" algn="just" eaLnBrk="1" hangingPunct="1">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吉尔伯特单元</a:t>
            </a:r>
            <a:r>
              <a:rPr lang="en-US" altLang="zh-CN" sz="2800" b="1" dirty="0" smtClean="0">
                <a:latin typeface="Times New Roman" panose="02020603050405020304" pitchFamily="18" charset="0"/>
              </a:rPr>
              <a:t>(Gilbert Cell)</a:t>
            </a:r>
            <a:r>
              <a:rPr lang="zh-CN" altLang="en-US" sz="2800" b="1" dirty="0" smtClean="0">
                <a:latin typeface="Times New Roman" panose="02020603050405020304" pitchFamily="18" charset="0"/>
              </a:rPr>
              <a:t>混频电路</a:t>
            </a:r>
            <a:r>
              <a:rPr lang="zh-CN" altLang="en-US" dirty="0" smtClean="0">
                <a:latin typeface="Times New Roman" panose="02020603050405020304" pitchFamily="18" charset="0"/>
              </a:rPr>
              <a:t> </a:t>
            </a:r>
          </a:p>
        </p:txBody>
      </p:sp>
    </p:spTree>
    <p:extLst>
      <p:ext uri="{BB962C8B-B14F-4D97-AF65-F5344CB8AC3E}">
        <p14:creationId xmlns:p14="http://schemas.microsoft.com/office/powerpoint/2010/main" val="1656135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无源混频器</a:t>
            </a:r>
          </a:p>
        </p:txBody>
      </p:sp>
      <p:sp>
        <p:nvSpPr>
          <p:cNvPr id="163843" name="Rectangle 3"/>
          <p:cNvSpPr>
            <a:spLocks noGrp="1" noChangeArrowheads="1"/>
          </p:cNvSpPr>
          <p:nvPr>
            <p:ph type="body" idx="1"/>
          </p:nvPr>
        </p:nvSpPr>
        <p:spPr>
          <a:xfrm>
            <a:off x="609600" y="1447800"/>
            <a:ext cx="8077200" cy="4525963"/>
          </a:xfrm>
        </p:spPr>
        <p:txBody>
          <a:bodyPr/>
          <a:lstStyle/>
          <a:p>
            <a:pPr eaLnBrk="1" hangingPunct="1">
              <a:lnSpc>
                <a:spcPts val="4400"/>
              </a:lnSpc>
            </a:pPr>
            <a:r>
              <a:rPr lang="zh-CN" altLang="en-US" sz="2800" b="1" dirty="0" smtClean="0">
                <a:latin typeface="+mj-ea"/>
                <a:ea typeface="+mj-ea"/>
              </a:rPr>
              <a:t>通常由非线性器件或开关元件构成，电路简单。</a:t>
            </a:r>
          </a:p>
          <a:p>
            <a:pPr eaLnBrk="1" hangingPunct="1">
              <a:lnSpc>
                <a:spcPts val="4400"/>
              </a:lnSpc>
            </a:pPr>
            <a:r>
              <a:rPr lang="zh-CN" altLang="en-US" sz="2800" b="1" dirty="0" smtClean="0">
                <a:latin typeface="+mj-ea"/>
                <a:ea typeface="+mj-ea"/>
              </a:rPr>
              <a:t>不能提供变频增益，作为下变频的接收机电路为了得到更小的噪声系数，在前级一般要加</a:t>
            </a:r>
            <a:r>
              <a:rPr lang="en-US" altLang="zh-CN" sz="2800" b="1" dirty="0" smtClean="0">
                <a:latin typeface="+mj-ea"/>
                <a:ea typeface="+mj-ea"/>
              </a:rPr>
              <a:t>LNA</a:t>
            </a:r>
            <a:r>
              <a:rPr lang="zh-CN" altLang="en-US" sz="2800" b="1" dirty="0" smtClean="0">
                <a:latin typeface="+mj-ea"/>
                <a:ea typeface="+mj-ea"/>
              </a:rPr>
              <a:t>，由此会引起更多的互调失真。</a:t>
            </a:r>
          </a:p>
          <a:p>
            <a:pPr eaLnBrk="1" hangingPunct="1">
              <a:lnSpc>
                <a:spcPts val="4400"/>
              </a:lnSpc>
            </a:pPr>
            <a:r>
              <a:rPr lang="zh-CN" altLang="en-US" sz="2800" b="1" dirty="0" smtClean="0">
                <a:latin typeface="+mj-ea"/>
                <a:ea typeface="+mj-ea"/>
              </a:rPr>
              <a:t>无源混频器的变压器通常会限制混频器的最高工作频率，从而影响带宽，且集成度差，体积较大。</a:t>
            </a:r>
          </a:p>
        </p:txBody>
      </p:sp>
    </p:spTree>
    <p:extLst>
      <p:ext uri="{BB962C8B-B14F-4D97-AF65-F5344CB8AC3E}">
        <p14:creationId xmlns:p14="http://schemas.microsoft.com/office/powerpoint/2010/main" val="2715271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2919" y="53975"/>
            <a:ext cx="8229600" cy="1143000"/>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混频器的基本特征</a:t>
            </a:r>
          </a:p>
        </p:txBody>
      </p:sp>
      <p:sp>
        <p:nvSpPr>
          <p:cNvPr id="393221" name="Text Box 5"/>
          <p:cNvSpPr txBox="1">
            <a:spLocks noChangeArrowheads="1"/>
          </p:cNvSpPr>
          <p:nvPr/>
        </p:nvSpPr>
        <p:spPr bwMode="auto">
          <a:xfrm>
            <a:off x="470858" y="990600"/>
            <a:ext cx="860425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smtClean="0"/>
              <a:t>        </a:t>
            </a:r>
            <a:r>
              <a:rPr lang="zh-CN" altLang="en-US" sz="2400" dirty="0" smtClean="0">
                <a:latin typeface="+mj-ea"/>
                <a:ea typeface="+mj-ea"/>
              </a:rPr>
              <a:t>在</a:t>
            </a:r>
            <a:r>
              <a:rPr lang="zh-CN" altLang="en-US" sz="2400" dirty="0">
                <a:latin typeface="+mj-ea"/>
                <a:ea typeface="+mj-ea"/>
              </a:rPr>
              <a:t>众多密集分布、间隔很近的相邻信道中滤出特定的射频信号，需要</a:t>
            </a:r>
            <a:r>
              <a:rPr lang="en-US" altLang="zh-CN" sz="2400" dirty="0">
                <a:latin typeface="+mj-ea"/>
                <a:ea typeface="+mj-ea"/>
              </a:rPr>
              <a:t>Q</a:t>
            </a:r>
            <a:r>
              <a:rPr lang="zh-CN" altLang="en-US" sz="2400" dirty="0">
                <a:latin typeface="+mj-ea"/>
                <a:ea typeface="+mj-ea"/>
              </a:rPr>
              <a:t>值极高的滤波器。如果在通信系统中将射频信号的载波频率降低，即下变频，则上述任务比较容易实现，实现这个功能一般用混频器。</a:t>
            </a:r>
          </a:p>
        </p:txBody>
      </p:sp>
      <p:pic>
        <p:nvPicPr>
          <p:cNvPr id="393222" name="Picture 6"/>
          <p:cNvPicPr>
            <a:picLocks noChangeAspect="1" noChangeArrowheads="1"/>
          </p:cNvPicPr>
          <p:nvPr/>
        </p:nvPicPr>
        <p:blipFill>
          <a:blip r:embed="rId3">
            <a:extLst>
              <a:ext uri="{28A0092B-C50C-407E-A947-70E740481C1C}">
                <a14:useLocalDpi xmlns:a14="http://schemas.microsoft.com/office/drawing/2010/main" val="0"/>
              </a:ext>
            </a:extLst>
          </a:blip>
          <a:srcRect l="31500" t="14400" r="27000" b="50400"/>
          <a:stretch>
            <a:fillRect/>
          </a:stretch>
        </p:blipFill>
        <p:spPr bwMode="auto">
          <a:xfrm>
            <a:off x="431800" y="2979737"/>
            <a:ext cx="399573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93223" name="Picture 7"/>
          <p:cNvPicPr>
            <a:picLocks noChangeAspect="1" noChangeArrowheads="1"/>
          </p:cNvPicPr>
          <p:nvPr/>
        </p:nvPicPr>
        <p:blipFill>
          <a:blip r:embed="rId3">
            <a:extLst>
              <a:ext uri="{28A0092B-C50C-407E-A947-70E740481C1C}">
                <a14:useLocalDpi xmlns:a14="http://schemas.microsoft.com/office/drawing/2010/main" val="0"/>
              </a:ext>
            </a:extLst>
          </a:blip>
          <a:srcRect l="31500" t="50400" r="24750" b="12601"/>
          <a:stretch>
            <a:fillRect/>
          </a:stretch>
        </p:blipFill>
        <p:spPr bwMode="auto">
          <a:xfrm>
            <a:off x="4716463" y="2895600"/>
            <a:ext cx="403225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3346450599"/>
              </p:ext>
            </p:extLst>
          </p:nvPr>
        </p:nvGraphicFramePr>
        <p:xfrm>
          <a:off x="7542213" y="6284913"/>
          <a:ext cx="269875" cy="330200"/>
        </p:xfrm>
        <a:graphic>
          <a:graphicData uri="http://schemas.openxmlformats.org/presentationml/2006/ole">
            <mc:AlternateContent xmlns:mc="http://schemas.openxmlformats.org/markup-compatibility/2006">
              <mc:Choice xmlns:v="urn:schemas-microsoft-com:vml" Requires="v">
                <p:oleObj spid="_x0000_s88160" name="包装程序外壳对象" showAsIcon="1" r:id="rId4" imgW="269640" imgH="330120" progId="Package">
                  <p:embed/>
                </p:oleObj>
              </mc:Choice>
              <mc:Fallback>
                <p:oleObj name="包装程序外壳对象" showAsIcon="1" r:id="rId4" imgW="269640" imgH="330120" progId="Package">
                  <p:embed/>
                  <p:pic>
                    <p:nvPicPr>
                      <p:cNvPr id="0" name=""/>
                      <p:cNvPicPr/>
                      <p:nvPr/>
                    </p:nvPicPr>
                    <p:blipFill>
                      <a:blip r:embed="rId5"/>
                      <a:stretch>
                        <a:fillRect/>
                      </a:stretch>
                    </p:blipFill>
                    <p:spPr>
                      <a:xfrm>
                        <a:off x="7542213" y="6284913"/>
                        <a:ext cx="269875" cy="330200"/>
                      </a:xfrm>
                      <a:prstGeom prst="rect">
                        <a:avLst/>
                      </a:prstGeom>
                    </p:spPr>
                  </p:pic>
                </p:oleObj>
              </mc:Fallback>
            </mc:AlternateContent>
          </a:graphicData>
        </a:graphic>
      </p:graphicFrame>
    </p:spTree>
    <p:extLst>
      <p:ext uri="{BB962C8B-B14F-4D97-AF65-F5344CB8AC3E}">
        <p14:creationId xmlns:p14="http://schemas.microsoft.com/office/powerpoint/2010/main" val="3224334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Effect transition="in" filter="blinds(horizontal)">
                                      <p:cBhvr>
                                        <p:cTn id="7" dur="1000"/>
                                        <p:tgtEl>
                                          <p:spTgt spid="393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22"/>
                                        </p:tgtEl>
                                        <p:attrNameLst>
                                          <p:attrName>style.visibility</p:attrName>
                                        </p:attrNameLst>
                                      </p:cBhvr>
                                      <p:to>
                                        <p:strVal val="visible"/>
                                      </p:to>
                                    </p:set>
                                    <p:animEffect transition="in" filter="blinds(horizontal)">
                                      <p:cBhvr>
                                        <p:cTn id="12" dur="1000"/>
                                        <p:tgtEl>
                                          <p:spTgt spid="393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3223"/>
                                        </p:tgtEl>
                                        <p:attrNameLst>
                                          <p:attrName>style.visibility</p:attrName>
                                        </p:attrNameLst>
                                      </p:cBhvr>
                                      <p:to>
                                        <p:strVal val="visible"/>
                                      </p:to>
                                    </p:set>
                                    <p:animEffect transition="in" filter="blinds(horizontal)">
                                      <p:cBhvr>
                                        <p:cTn id="17" dur="1000"/>
                                        <p:tgtEl>
                                          <p:spTgt spid="393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3" y="-138113"/>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单端混频器</a:t>
            </a:r>
          </a:p>
        </p:txBody>
      </p:sp>
      <p:pic>
        <p:nvPicPr>
          <p:cNvPr id="1229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1255408"/>
            <a:ext cx="42672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057" y="4046721"/>
            <a:ext cx="439420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10"/>
          <p:cNvGrpSpPr>
            <a:grpSpLocks/>
          </p:cNvGrpSpPr>
          <p:nvPr/>
        </p:nvGrpSpPr>
        <p:grpSpPr bwMode="auto">
          <a:xfrm>
            <a:off x="3521076" y="2550808"/>
            <a:ext cx="1943100" cy="701675"/>
            <a:chOff x="1837" y="1797"/>
            <a:chExt cx="1224" cy="442"/>
          </a:xfrm>
        </p:grpSpPr>
        <p:sp>
          <p:nvSpPr>
            <p:cNvPr id="12304" name="Text Box 7"/>
            <p:cNvSpPr txBox="1">
              <a:spLocks noChangeArrowheads="1"/>
            </p:cNvSpPr>
            <p:nvPr/>
          </p:nvSpPr>
          <p:spPr bwMode="auto">
            <a:xfrm>
              <a:off x="1927" y="1797"/>
              <a:ext cx="113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谐振频率为中频的谐振电路</a:t>
              </a:r>
            </a:p>
          </p:txBody>
        </p:sp>
        <p:sp>
          <p:nvSpPr>
            <p:cNvPr id="12305" name="Line 8"/>
            <p:cNvSpPr>
              <a:spLocks noChangeShapeType="1"/>
            </p:cNvSpPr>
            <p:nvPr/>
          </p:nvSpPr>
          <p:spPr bwMode="auto">
            <a:xfrm flipH="1" flipV="1">
              <a:off x="1837" y="1888"/>
              <a:ext cx="136" cy="1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a:grpSpLocks/>
          </p:cNvGrpSpPr>
          <p:nvPr/>
        </p:nvGrpSpPr>
        <p:grpSpPr bwMode="auto">
          <a:xfrm>
            <a:off x="333132" y="4659498"/>
            <a:ext cx="2136776" cy="2171701"/>
            <a:chOff x="230" y="2818"/>
            <a:chExt cx="1346" cy="1368"/>
          </a:xfrm>
        </p:grpSpPr>
        <p:sp>
          <p:nvSpPr>
            <p:cNvPr id="12300" name="Text Box 11"/>
            <p:cNvSpPr txBox="1">
              <a:spLocks noChangeArrowheads="1"/>
            </p:cNvSpPr>
            <p:nvPr/>
          </p:nvSpPr>
          <p:spPr bwMode="auto">
            <a:xfrm>
              <a:off x="230" y="3430"/>
              <a:ext cx="1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t>能对输入的本振和射频信号进行放大</a:t>
              </a:r>
            </a:p>
          </p:txBody>
        </p:sp>
        <p:sp>
          <p:nvSpPr>
            <p:cNvPr id="12301" name="Line 12"/>
            <p:cNvSpPr>
              <a:spLocks noChangeShapeType="1"/>
            </p:cNvSpPr>
            <p:nvPr/>
          </p:nvSpPr>
          <p:spPr bwMode="auto">
            <a:xfrm flipV="1">
              <a:off x="804" y="2818"/>
              <a:ext cx="772" cy="63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2" name="Line 13"/>
            <p:cNvSpPr>
              <a:spLocks noChangeShapeType="1"/>
            </p:cNvSpPr>
            <p:nvPr/>
          </p:nvSpPr>
          <p:spPr bwMode="auto">
            <a:xfrm flipH="1">
              <a:off x="1519" y="3657"/>
              <a:ext cx="4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sp>
          <p:nvSpPr>
            <p:cNvPr id="12303" name="Line 14"/>
            <p:cNvSpPr>
              <a:spLocks noChangeShapeType="1"/>
            </p:cNvSpPr>
            <p:nvPr/>
          </p:nvSpPr>
          <p:spPr bwMode="auto">
            <a:xfrm flipV="1">
              <a:off x="793" y="3317"/>
              <a:ext cx="681" cy="1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2" name="Text Box 16"/>
          <p:cNvSpPr txBox="1">
            <a:spLocks noChangeArrowheads="1"/>
          </p:cNvSpPr>
          <p:nvPr/>
        </p:nvSpPr>
        <p:spPr bwMode="auto">
          <a:xfrm>
            <a:off x="5714999" y="1189434"/>
            <a:ext cx="34290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本振信号与射频信号没有分开，本振信号可能干扰射频信号的接收，或者通过接收天线辐射出部分本振信号！</a:t>
            </a:r>
          </a:p>
        </p:txBody>
      </p:sp>
      <p:grpSp>
        <p:nvGrpSpPr>
          <p:cNvPr id="4" name="Group 19"/>
          <p:cNvGrpSpPr>
            <a:grpSpLocks/>
          </p:cNvGrpSpPr>
          <p:nvPr/>
        </p:nvGrpSpPr>
        <p:grpSpPr bwMode="auto">
          <a:xfrm>
            <a:off x="2655888" y="895046"/>
            <a:ext cx="1873250" cy="576262"/>
            <a:chOff x="2744" y="527"/>
            <a:chExt cx="1180" cy="363"/>
          </a:xfrm>
        </p:grpSpPr>
        <p:sp>
          <p:nvSpPr>
            <p:cNvPr id="12298" name="Text Box 17"/>
            <p:cNvSpPr txBox="1">
              <a:spLocks noChangeArrowheads="1"/>
            </p:cNvSpPr>
            <p:nvPr/>
          </p:nvSpPr>
          <p:spPr bwMode="auto">
            <a:xfrm>
              <a:off x="2835" y="527"/>
              <a:ext cx="10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肖特基二极管</a:t>
              </a:r>
            </a:p>
          </p:txBody>
        </p:sp>
        <p:sp>
          <p:nvSpPr>
            <p:cNvPr id="12299" name="Line 18"/>
            <p:cNvSpPr>
              <a:spLocks noChangeShapeType="1"/>
            </p:cNvSpPr>
            <p:nvPr/>
          </p:nvSpPr>
          <p:spPr bwMode="auto">
            <a:xfrm flipH="1">
              <a:off x="2744" y="799"/>
              <a:ext cx="408" cy="9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6" name="Text Box 20"/>
          <p:cNvSpPr txBox="1">
            <a:spLocks noChangeArrowheads="1"/>
          </p:cNvSpPr>
          <p:nvPr/>
        </p:nvSpPr>
        <p:spPr bwMode="auto">
          <a:xfrm>
            <a:off x="6324600" y="4267200"/>
            <a:ext cx="2752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本振信号与射频信号相互隔离，能产生信号增益，以降低变频损失。</a:t>
            </a:r>
          </a:p>
        </p:txBody>
      </p:sp>
    </p:spTree>
    <p:extLst>
      <p:ext uri="{BB962C8B-B14F-4D97-AF65-F5344CB8AC3E}">
        <p14:creationId xmlns:p14="http://schemas.microsoft.com/office/powerpoint/2010/main" val="578023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8352"/>
                                        </p:tgtEl>
                                        <p:attrNameLst>
                                          <p:attrName>style.visibility</p:attrName>
                                        </p:attrNameLst>
                                      </p:cBhvr>
                                      <p:to>
                                        <p:strVal val="visible"/>
                                      </p:to>
                                    </p:set>
                                    <p:anim calcmode="lin" valueType="num">
                                      <p:cBhvr additive="base">
                                        <p:cTn id="18" dur="1000" fill="hold"/>
                                        <p:tgtEl>
                                          <p:spTgt spid="398352"/>
                                        </p:tgtEl>
                                        <p:attrNameLst>
                                          <p:attrName>ppt_x</p:attrName>
                                        </p:attrNameLst>
                                      </p:cBhvr>
                                      <p:tavLst>
                                        <p:tav tm="0">
                                          <p:val>
                                            <p:strVal val="#ppt_x"/>
                                          </p:val>
                                        </p:tav>
                                        <p:tav tm="100000">
                                          <p:val>
                                            <p:strVal val="#ppt_x"/>
                                          </p:val>
                                        </p:tav>
                                      </p:tavLst>
                                    </p:anim>
                                    <p:anim calcmode="lin" valueType="num">
                                      <p:cBhvr additive="base">
                                        <p:cTn id="19" dur="1000" fill="hold"/>
                                        <p:tgtEl>
                                          <p:spTgt spid="39835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8356"/>
                                        </p:tgtEl>
                                        <p:attrNameLst>
                                          <p:attrName>style.visibility</p:attrName>
                                        </p:attrNameLst>
                                      </p:cBhvr>
                                      <p:to>
                                        <p:strVal val="visible"/>
                                      </p:to>
                                    </p:set>
                                    <p:anim calcmode="lin" valueType="num">
                                      <p:cBhvr additive="base">
                                        <p:cTn id="30" dur="1000" fill="hold"/>
                                        <p:tgtEl>
                                          <p:spTgt spid="398356"/>
                                        </p:tgtEl>
                                        <p:attrNameLst>
                                          <p:attrName>ppt_x</p:attrName>
                                        </p:attrNameLst>
                                      </p:cBhvr>
                                      <p:tavLst>
                                        <p:tav tm="0">
                                          <p:val>
                                            <p:strVal val="#ppt_x"/>
                                          </p:val>
                                        </p:tav>
                                        <p:tav tm="100000">
                                          <p:val>
                                            <p:strVal val="#ppt_x"/>
                                          </p:val>
                                        </p:tav>
                                      </p:tavLst>
                                    </p:anim>
                                    <p:anim calcmode="lin" valueType="num">
                                      <p:cBhvr additive="base">
                                        <p:cTn id="31" dur="1000" fill="hold"/>
                                        <p:tgtEl>
                                          <p:spTgt spid="398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52" grpId="0"/>
      <p:bldP spid="3983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603250" y="0"/>
            <a:ext cx="7793037" cy="1143001"/>
          </a:xfrm>
          <a:noFill/>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单平衡混频器工作原理</a:t>
            </a:r>
          </a:p>
        </p:txBody>
      </p:sp>
      <p:pic>
        <p:nvPicPr>
          <p:cNvPr id="4126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3357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05263"/>
            <a:ext cx="43211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221163"/>
            <a:ext cx="3887787"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6" name="Rectangle 10"/>
          <p:cNvSpPr>
            <a:spLocks noGrp="1" noChangeArrowheads="1"/>
          </p:cNvSpPr>
          <p:nvPr>
            <p:ph type="body" idx="1"/>
          </p:nvPr>
        </p:nvSpPr>
        <p:spPr>
          <a:xfrm>
            <a:off x="-1588" y="1125538"/>
            <a:ext cx="9145588" cy="1439862"/>
          </a:xfrm>
          <a:noFill/>
        </p:spPr>
        <p:txBody>
          <a:bodyPr/>
          <a:lstStyle/>
          <a:p>
            <a:pPr>
              <a:buFont typeface="Wingdings" panose="05000000000000000000" pitchFamily="2" charset="2"/>
              <a:buNone/>
            </a:pPr>
            <a:r>
              <a:rPr lang="zh-CN" altLang="en-US" sz="2400" smtClean="0"/>
              <a:t>          </a:t>
            </a:r>
            <a:r>
              <a:rPr lang="zh-CN" altLang="en-US" sz="2400" b="1" smtClean="0"/>
              <a:t>由混合耦合器及平衡配置的两个二极管或两个晶体管构成的混频器有能力实现宽频带的功能，还有良好的噪声抑制和寄生模式隔离。</a:t>
            </a:r>
          </a:p>
        </p:txBody>
      </p:sp>
    </p:spTree>
    <p:extLst>
      <p:ext uri="{BB962C8B-B14F-4D97-AF65-F5344CB8AC3E}">
        <p14:creationId xmlns:p14="http://schemas.microsoft.com/office/powerpoint/2010/main" val="86416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blinds(horizontal)">
                                      <p:cBhvr>
                                        <p:cTn id="7" dur="1000"/>
                                        <p:tgtEl>
                                          <p:spTgt spid="412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9"/>
                                        </p:tgtEl>
                                        <p:attrNameLst>
                                          <p:attrName>style.visibility</p:attrName>
                                        </p:attrNameLst>
                                      </p:cBhvr>
                                      <p:to>
                                        <p:strVal val="visible"/>
                                      </p:to>
                                    </p:set>
                                    <p:animEffect transition="in" filter="blinds(horizontal)">
                                      <p:cBhvr>
                                        <p:cTn id="12" dur="1000"/>
                                        <p:tgtEl>
                                          <p:spTgt spid="412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2680"/>
                                        </p:tgtEl>
                                        <p:attrNameLst>
                                          <p:attrName>style.visibility</p:attrName>
                                        </p:attrNameLst>
                                      </p:cBhvr>
                                      <p:to>
                                        <p:strVal val="visible"/>
                                      </p:to>
                                    </p:set>
                                    <p:animEffect transition="in" filter="blinds(horizontal)">
                                      <p:cBhvr>
                                        <p:cTn id="17" dur="1000"/>
                                        <p:tgtEl>
                                          <p:spTgt spid="412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468313" y="1295400"/>
            <a:ext cx="8353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000" b="0">
                <a:latin typeface="Tahoma" panose="020B0604030504040204" pitchFamily="34" charset="0"/>
              </a:rPr>
              <a:t>     </a:t>
            </a:r>
            <a:r>
              <a:rPr lang="zh-CN" altLang="en-US" sz="2400">
                <a:latin typeface="Tahoma" panose="020B0604030504040204" pitchFamily="34" charset="0"/>
              </a:rPr>
              <a:t>单平衡混频器采用微带电路实现的电路原理图如下所示：</a:t>
            </a:r>
          </a:p>
        </p:txBody>
      </p:sp>
      <p:pic>
        <p:nvPicPr>
          <p:cNvPr id="1638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208212"/>
            <a:ext cx="635000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8" name="Rectangle 6"/>
          <p:cNvSpPr>
            <a:spLocks noChangeArrowheads="1"/>
          </p:cNvSpPr>
          <p:nvPr/>
        </p:nvSpPr>
        <p:spPr bwMode="auto">
          <a:xfrm>
            <a:off x="755650" y="4751387"/>
            <a:ext cx="76327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Font typeface="Wingdings" panose="05000000000000000000" pitchFamily="2" charset="2"/>
              <a:buNone/>
            </a:pPr>
            <a:r>
              <a:rPr lang="zh-CN" altLang="en-US" sz="2400">
                <a:latin typeface="Tahoma" panose="020B0604030504040204" pitchFamily="34" charset="0"/>
              </a:rPr>
              <a:t>特点：</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较强的噪声抑制能力和寄生模式隔离；</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优良的电压驻波系数；</a:t>
            </a:r>
            <a:endParaRPr lang="en-US" altLang="zh-CN" sz="2400">
              <a:latin typeface="Tahoma" panose="020B0604030504040204" pitchFamily="34" charset="0"/>
            </a:endParaRPr>
          </a:p>
        </p:txBody>
      </p:sp>
      <p:grpSp>
        <p:nvGrpSpPr>
          <p:cNvPr id="2" name="Group 9"/>
          <p:cNvGrpSpPr>
            <a:grpSpLocks/>
          </p:cNvGrpSpPr>
          <p:nvPr/>
        </p:nvGrpSpPr>
        <p:grpSpPr bwMode="auto">
          <a:xfrm>
            <a:off x="3132138" y="3670300"/>
            <a:ext cx="1873250" cy="941387"/>
            <a:chOff x="2154" y="2478"/>
            <a:chExt cx="1180" cy="593"/>
          </a:xfrm>
        </p:grpSpPr>
        <p:sp>
          <p:nvSpPr>
            <p:cNvPr id="16398" name="Text Box 7"/>
            <p:cNvSpPr txBox="1">
              <a:spLocks noChangeArrowheads="1"/>
            </p:cNvSpPr>
            <p:nvPr/>
          </p:nvSpPr>
          <p:spPr bwMode="auto">
            <a:xfrm>
              <a:off x="2154" y="2840"/>
              <a:ext cx="1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t>四分支耦合器</a:t>
              </a:r>
            </a:p>
          </p:txBody>
        </p:sp>
        <p:sp>
          <p:nvSpPr>
            <p:cNvPr id="16399" name="Line 8"/>
            <p:cNvSpPr>
              <a:spLocks noChangeShapeType="1"/>
            </p:cNvSpPr>
            <p:nvPr/>
          </p:nvSpPr>
          <p:spPr bwMode="auto">
            <a:xfrm flipH="1" flipV="1">
              <a:off x="2744" y="2478"/>
              <a:ext cx="91" cy="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3"/>
          <p:cNvGrpSpPr>
            <a:grpSpLocks/>
          </p:cNvGrpSpPr>
          <p:nvPr/>
        </p:nvGrpSpPr>
        <p:grpSpPr bwMode="auto">
          <a:xfrm>
            <a:off x="4643438" y="1798637"/>
            <a:ext cx="2736850" cy="1944688"/>
            <a:chOff x="3152" y="1434"/>
            <a:chExt cx="1724" cy="1225"/>
          </a:xfrm>
        </p:grpSpPr>
        <p:sp>
          <p:nvSpPr>
            <p:cNvPr id="16395" name="Rectangle 10"/>
            <p:cNvSpPr>
              <a:spLocks noChangeArrowheads="1"/>
            </p:cNvSpPr>
            <p:nvPr/>
          </p:nvSpPr>
          <p:spPr bwMode="auto">
            <a:xfrm>
              <a:off x="3152" y="1661"/>
              <a:ext cx="635" cy="998"/>
            </a:xfrm>
            <a:prstGeom prst="rect">
              <a:avLst/>
            </a:prstGeom>
            <a:noFill/>
            <a:ln w="2857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96" name="Text Box 11"/>
            <p:cNvSpPr txBox="1">
              <a:spLocks noChangeArrowheads="1"/>
            </p:cNvSpPr>
            <p:nvPr/>
          </p:nvSpPr>
          <p:spPr bwMode="auto">
            <a:xfrm>
              <a:off x="3969" y="1434"/>
              <a:ext cx="9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双二极管检测器</a:t>
              </a:r>
            </a:p>
          </p:txBody>
        </p:sp>
        <p:sp>
          <p:nvSpPr>
            <p:cNvPr id="16397" name="Line 12"/>
            <p:cNvSpPr>
              <a:spLocks noChangeShapeType="1"/>
            </p:cNvSpPr>
            <p:nvPr/>
          </p:nvSpPr>
          <p:spPr bwMode="auto">
            <a:xfrm flipH="1">
              <a:off x="3833" y="1706"/>
              <a:ext cx="226" cy="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p:cNvGrpSpPr>
            <a:grpSpLocks/>
          </p:cNvGrpSpPr>
          <p:nvPr/>
        </p:nvGrpSpPr>
        <p:grpSpPr bwMode="auto">
          <a:xfrm>
            <a:off x="6302375" y="3598862"/>
            <a:ext cx="2085975" cy="541338"/>
            <a:chOff x="3969" y="2432"/>
            <a:chExt cx="1314" cy="341"/>
          </a:xfrm>
        </p:grpSpPr>
        <p:sp>
          <p:nvSpPr>
            <p:cNvPr id="16393" name="Text Box 14"/>
            <p:cNvSpPr txBox="1">
              <a:spLocks noChangeArrowheads="1"/>
            </p:cNvSpPr>
            <p:nvPr/>
          </p:nvSpPr>
          <p:spPr bwMode="auto">
            <a:xfrm>
              <a:off x="4195" y="2523"/>
              <a:ext cx="1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合成电容</a:t>
              </a:r>
            </a:p>
          </p:txBody>
        </p:sp>
        <p:sp>
          <p:nvSpPr>
            <p:cNvPr id="16394" name="Line 15"/>
            <p:cNvSpPr>
              <a:spLocks noChangeShapeType="1"/>
            </p:cNvSpPr>
            <p:nvPr/>
          </p:nvSpPr>
          <p:spPr bwMode="auto">
            <a:xfrm flipH="1" flipV="1">
              <a:off x="3969" y="2432"/>
              <a:ext cx="408" cy="1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746643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1188" y="-90488"/>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双平衡混频器工作原理</a:t>
            </a: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196975"/>
            <a:ext cx="44640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933825"/>
            <a:ext cx="42306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05263"/>
            <a:ext cx="429736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07105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3701"/>
                                        </p:tgtEl>
                                        <p:attrNameLst>
                                          <p:attrName>style.visibility</p:attrName>
                                        </p:attrNameLst>
                                      </p:cBhvr>
                                      <p:to>
                                        <p:strVal val="visible"/>
                                      </p:to>
                                    </p:set>
                                    <p:animEffect transition="in" filter="blinds(horizontal)">
                                      <p:cBhvr>
                                        <p:cTn id="7" dur="1000"/>
                                        <p:tgtEl>
                                          <p:spTgt spid="413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3702"/>
                                        </p:tgtEl>
                                        <p:attrNameLst>
                                          <p:attrName>style.visibility</p:attrName>
                                        </p:attrNameLst>
                                      </p:cBhvr>
                                      <p:to>
                                        <p:strVal val="visible"/>
                                      </p:to>
                                    </p:set>
                                    <p:animEffect transition="in" filter="blinds(horizontal)">
                                      <p:cBhvr>
                                        <p:cTn id="12" dur="1000"/>
                                        <p:tgtEl>
                                          <p:spTgt spid="413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3226" r="11732"/>
          <a:stretch>
            <a:fillRect/>
          </a:stretch>
        </p:blipFill>
        <p:spPr bwMode="auto">
          <a:xfrm>
            <a:off x="4427538" y="2925763"/>
            <a:ext cx="45989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0" name="Text Box 7"/>
          <p:cNvSpPr txBox="1">
            <a:spLocks noChangeArrowheads="1"/>
          </p:cNvSpPr>
          <p:nvPr/>
        </p:nvSpPr>
        <p:spPr bwMode="auto">
          <a:xfrm>
            <a:off x="971550" y="1052513"/>
            <a:ext cx="77041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ts val="600"/>
              </a:spcBef>
            </a:pPr>
            <a:r>
              <a:rPr lang="zh-CN" altLang="en-US" sz="2400"/>
              <a:t>优点：</a:t>
            </a:r>
          </a:p>
          <a:p>
            <a:pPr algn="l" eaLnBrk="1" hangingPunct="1">
              <a:spcBef>
                <a:spcPts val="600"/>
              </a:spcBef>
              <a:buFontTx/>
              <a:buChar char="•"/>
            </a:pPr>
            <a:r>
              <a:rPr lang="zh-CN" altLang="en-US" sz="2400"/>
              <a:t>新增加的二极管可以改善隔离度；</a:t>
            </a:r>
          </a:p>
          <a:p>
            <a:pPr algn="l" eaLnBrk="1" hangingPunct="1">
              <a:spcBef>
                <a:spcPts val="600"/>
              </a:spcBef>
              <a:buFontTx/>
              <a:buChar char="•"/>
            </a:pPr>
            <a:r>
              <a:rPr lang="zh-CN" altLang="en-US" sz="2400"/>
              <a:t>增强对寄生模式的抑制；</a:t>
            </a:r>
          </a:p>
          <a:p>
            <a:pPr algn="l" eaLnBrk="1" hangingPunct="1">
              <a:spcBef>
                <a:spcPts val="600"/>
              </a:spcBef>
              <a:buFontTx/>
              <a:buChar char="•"/>
            </a:pPr>
            <a:r>
              <a:rPr lang="zh-CN" altLang="en-US" sz="2400"/>
              <a:t>消去本振信号和射频信号中的所有偶次谐波；</a:t>
            </a:r>
          </a:p>
          <a:p>
            <a:pPr algn="l" eaLnBrk="1" hangingPunct="1">
              <a:spcBef>
                <a:spcPts val="600"/>
              </a:spcBef>
            </a:pPr>
            <a:r>
              <a:rPr lang="zh-CN" altLang="en-US" sz="2400"/>
              <a:t>缺点</a:t>
            </a:r>
          </a:p>
          <a:p>
            <a:pPr algn="l" eaLnBrk="1" hangingPunct="1">
              <a:spcBef>
                <a:spcPts val="600"/>
              </a:spcBef>
              <a:buFontTx/>
              <a:buChar char="•"/>
            </a:pPr>
            <a:r>
              <a:rPr lang="zh-CN" altLang="en-US" sz="2400"/>
              <a:t>需要相当大的本振功率；</a:t>
            </a:r>
          </a:p>
          <a:p>
            <a:pPr algn="l" eaLnBrk="1" hangingPunct="1">
              <a:spcBef>
                <a:spcPts val="600"/>
              </a:spcBef>
              <a:buFontTx/>
              <a:buChar char="•"/>
            </a:pPr>
            <a:r>
              <a:rPr lang="zh-CN" altLang="en-US" sz="2400"/>
              <a:t>具有较大的变频损耗。</a:t>
            </a:r>
          </a:p>
        </p:txBody>
      </p:sp>
      <p:sp>
        <p:nvSpPr>
          <p:cNvPr id="19461" name="Text Box 8"/>
          <p:cNvSpPr txBox="1">
            <a:spLocks noChangeArrowheads="1"/>
          </p:cNvSpPr>
          <p:nvPr/>
        </p:nvSpPr>
        <p:spPr bwMode="auto">
          <a:xfrm>
            <a:off x="539750" y="5516563"/>
            <a:ext cx="828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     其中，三个信号通道是互相隔离的，输入输出变压器可实现射频信号与本振信号的均衡混频。</a:t>
            </a:r>
          </a:p>
        </p:txBody>
      </p:sp>
    </p:spTree>
    <p:extLst>
      <p:ext uri="{BB962C8B-B14F-4D97-AF65-F5344CB8AC3E}">
        <p14:creationId xmlns:p14="http://schemas.microsoft.com/office/powerpoint/2010/main" val="4248952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有源混频器 </a:t>
            </a:r>
          </a:p>
        </p:txBody>
      </p:sp>
      <p:sp>
        <p:nvSpPr>
          <p:cNvPr id="102403" name="Rectangle 3"/>
          <p:cNvSpPr>
            <a:spLocks noGrp="1" noChangeArrowheads="1"/>
          </p:cNvSpPr>
          <p:nvPr>
            <p:ph type="body" idx="1"/>
          </p:nvPr>
        </p:nvSpPr>
        <p:spPr>
          <a:xfrm>
            <a:off x="423250" y="1066800"/>
            <a:ext cx="8610600" cy="5410200"/>
          </a:xfrm>
        </p:spPr>
        <p:txBody>
          <a:bodyPr/>
          <a:lstStyle/>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有源混频器的应用更为广泛，特别是在射频集成电路（</a:t>
            </a:r>
            <a:r>
              <a:rPr lang="en-US" altLang="zh-CN" sz="2400" b="1" dirty="0" smtClean="0">
                <a:solidFill>
                  <a:srgbClr val="000000"/>
                </a:solidFill>
                <a:latin typeface="Times New Roman" panose="02020603050405020304" pitchFamily="18" charset="0"/>
                <a:cs typeface="Times New Roman" panose="02020603050405020304" pitchFamily="18" charset="0"/>
              </a:rPr>
              <a:t>RFIC</a:t>
            </a:r>
            <a:r>
              <a:rPr lang="zh-CN" altLang="en-US" sz="2400" b="1" dirty="0" smtClean="0">
                <a:solidFill>
                  <a:srgbClr val="000000"/>
                </a:solidFill>
                <a:latin typeface="Times New Roman" panose="02020603050405020304" pitchFamily="18" charset="0"/>
                <a:cs typeface="Times New Roman" panose="02020603050405020304" pitchFamily="18" charset="0"/>
              </a:rPr>
              <a:t>）中。</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可以提供混频增益，采用有源平衡－非平衡转换电路，易于集成。</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在有源混频器中，通常把射频电压转成电流信号，本振开关控制电流信号。</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优点：</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1) </a:t>
            </a:r>
            <a:r>
              <a:rPr lang="zh-CN" altLang="en-US" sz="2400" b="1" dirty="0" smtClean="0">
                <a:solidFill>
                  <a:srgbClr val="000000"/>
                </a:solidFill>
                <a:latin typeface="Times New Roman" panose="02020603050405020304" pitchFamily="18" charset="0"/>
                <a:cs typeface="Times New Roman" panose="02020603050405020304" pitchFamily="18" charset="0"/>
              </a:rPr>
              <a:t>通过端接适当负载，可以获得一定的电压增益；</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2) </a:t>
            </a:r>
            <a:r>
              <a:rPr lang="zh-CN" altLang="en-US" sz="2400" b="1" dirty="0" smtClean="0">
                <a:solidFill>
                  <a:srgbClr val="000000"/>
                </a:solidFill>
                <a:latin typeface="Times New Roman" panose="02020603050405020304" pitchFamily="18" charset="0"/>
                <a:cs typeface="Times New Roman" panose="02020603050405020304" pitchFamily="18" charset="0"/>
              </a:rPr>
              <a:t>对本振的振幅要求降低；</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3) </a:t>
            </a:r>
            <a:r>
              <a:rPr lang="zh-CN" altLang="en-US" sz="2400" b="1" dirty="0" smtClean="0">
                <a:solidFill>
                  <a:srgbClr val="000000"/>
                </a:solidFill>
                <a:latin typeface="Times New Roman" panose="02020603050405020304" pitchFamily="18" charset="0"/>
                <a:cs typeface="Times New Roman" panose="02020603050405020304" pitchFamily="18" charset="0"/>
              </a:rPr>
              <a:t>端口的隔离度更好，更适于低电压工作。</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缺点：</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需要一定的偏置电流，带来了直流功耗和射频电压的直流分量，线性度也受到了限制。</a:t>
            </a:r>
          </a:p>
        </p:txBody>
      </p:sp>
    </p:spTree>
    <p:extLst>
      <p:ext uri="{BB962C8B-B14F-4D97-AF65-F5344CB8AC3E}">
        <p14:creationId xmlns:p14="http://schemas.microsoft.com/office/powerpoint/2010/main" val="19614877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4026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采用场效用管设计</a:t>
            </a:r>
            <a:r>
              <a:rPr lang="zh-CN" altLang="en-US" sz="4000" b="1" kern="1200"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混频器（双平衡）</a:t>
            </a:r>
            <a:endPar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2875"/>
            <a:ext cx="7389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142631273"/>
              </p:ext>
            </p:extLst>
          </p:nvPr>
        </p:nvGraphicFramePr>
        <p:xfrm>
          <a:off x="8001000" y="5791200"/>
          <a:ext cx="571500" cy="709613"/>
        </p:xfrm>
        <a:graphic>
          <a:graphicData uri="http://schemas.openxmlformats.org/presentationml/2006/ole">
            <mc:AlternateContent xmlns:mc="http://schemas.openxmlformats.org/markup-compatibility/2006">
              <mc:Choice xmlns:v="urn:schemas-microsoft-com:vml" Requires="v">
                <p:oleObj spid="_x0000_s82019" name="包装程序外壳对象" showAsIcon="1" r:id="rId4" imgW="571680" imgH="710280" progId="Package">
                  <p:embed/>
                </p:oleObj>
              </mc:Choice>
              <mc:Fallback>
                <p:oleObj name="包装程序外壳对象" showAsIcon="1" r:id="rId4" imgW="571680" imgH="710280" progId="Package">
                  <p:embed/>
                  <p:pic>
                    <p:nvPicPr>
                      <p:cNvPr id="0" name=""/>
                      <p:cNvPicPr/>
                      <p:nvPr/>
                    </p:nvPicPr>
                    <p:blipFill>
                      <a:blip r:embed="rId5"/>
                      <a:stretch>
                        <a:fillRect/>
                      </a:stretch>
                    </p:blipFill>
                    <p:spPr>
                      <a:xfrm>
                        <a:off x="8001000" y="5791200"/>
                        <a:ext cx="571500" cy="709613"/>
                      </a:xfrm>
                      <a:prstGeom prst="rect">
                        <a:avLst/>
                      </a:prstGeom>
                    </p:spPr>
                  </p:pic>
                </p:oleObj>
              </mc:Fallback>
            </mc:AlternateContent>
          </a:graphicData>
        </a:graphic>
      </p:graphicFrame>
    </p:spTree>
    <p:extLst>
      <p:ext uri="{BB962C8B-B14F-4D97-AF65-F5344CB8AC3E}">
        <p14:creationId xmlns:p14="http://schemas.microsoft.com/office/powerpoint/2010/main" val="21889777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274638"/>
            <a:ext cx="8229600" cy="5635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 </a:t>
            </a:r>
          </a:p>
        </p:txBody>
      </p:sp>
      <p:sp>
        <p:nvSpPr>
          <p:cNvPr id="71683" name="Rectangle 3"/>
          <p:cNvSpPr>
            <a:spLocks noGrp="1" noChangeArrowheads="1"/>
          </p:cNvSpPr>
          <p:nvPr>
            <p:ph type="body" idx="1"/>
          </p:nvPr>
        </p:nvSpPr>
        <p:spPr>
          <a:xfrm>
            <a:off x="457200" y="990600"/>
            <a:ext cx="8229600" cy="1828800"/>
          </a:xfrm>
        </p:spPr>
        <p:txBody>
          <a:bodyPr/>
          <a:lstStyle/>
          <a:p>
            <a:pPr eaLnBrk="1" hangingPunct="1">
              <a:buFontTx/>
              <a:buNone/>
            </a:pP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例</a:t>
            </a:r>
            <a:r>
              <a:rPr lang="zh-CN" altLang="en-US" sz="2800" b="1" dirty="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 假设端口</a:t>
            </a:r>
            <a:r>
              <a:rPr lang="en-US" altLang="zh-CN" sz="2800" b="1" dirty="0" smtClean="0">
                <a:solidFill>
                  <a:srgbClr val="000000"/>
                </a:solidFill>
                <a:latin typeface="Times New Roman" panose="02020603050405020304" pitchFamily="18" charset="0"/>
                <a:cs typeface="Times New Roman" panose="02020603050405020304" pitchFamily="18" charset="0"/>
              </a:rPr>
              <a:t>A</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dirty="0" smtClean="0">
                <a:solidFill>
                  <a:srgbClr val="000000"/>
                </a:solidFill>
                <a:latin typeface="Times New Roman" panose="02020603050405020304" pitchFamily="18" charset="0"/>
                <a:cs typeface="Times New Roman" panose="02020603050405020304" pitchFamily="18" charset="0"/>
              </a:rPr>
              <a:t>B</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dirty="0" smtClean="0">
                <a:solidFill>
                  <a:srgbClr val="000000"/>
                </a:solidFill>
                <a:latin typeface="Times New Roman" panose="02020603050405020304" pitchFamily="18" charset="0"/>
                <a:cs typeface="Times New Roman" panose="02020603050405020304" pitchFamily="18" charset="0"/>
              </a:rPr>
              <a:t>C</a:t>
            </a:r>
            <a:r>
              <a:rPr lang="zh-CN" altLang="en-US" sz="2800" b="1" dirty="0" smtClean="0">
                <a:solidFill>
                  <a:srgbClr val="000000"/>
                </a:solidFill>
                <a:latin typeface="Times New Roman" panose="02020603050405020304" pitchFamily="18" charset="0"/>
                <a:cs typeface="Times New Roman" panose="02020603050405020304" pitchFamily="18" charset="0"/>
              </a:rPr>
              <a:t>都是共轭匹配且阻抗都为</a:t>
            </a:r>
            <a:r>
              <a:rPr lang="en-US" altLang="zh-CN" sz="2800" b="1" dirty="0" smtClean="0">
                <a:solidFill>
                  <a:srgbClr val="000000"/>
                </a:solidFill>
                <a:latin typeface="Times New Roman" panose="02020603050405020304" pitchFamily="18" charset="0"/>
                <a:cs typeface="Times New Roman" panose="02020603050405020304" pitchFamily="18" charset="0"/>
              </a:rPr>
              <a:t>50</a:t>
            </a:r>
            <a:r>
              <a:rPr lang="en-US" altLang="zh-CN"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Ω</a:t>
            </a:r>
            <a:r>
              <a:rPr lang="zh-CN" altLang="en-US" sz="2800" b="1" dirty="0" smtClean="0">
                <a:solidFill>
                  <a:srgbClr val="000000"/>
                </a:solidFill>
                <a:latin typeface="Times New Roman" panose="02020603050405020304" pitchFamily="18" charset="0"/>
                <a:cs typeface="Times New Roman" panose="02020603050405020304" pitchFamily="18" charset="0"/>
              </a:rPr>
              <a:t>。若输入噪声电流忽略不计，求该接收系统的噪声系数。</a:t>
            </a:r>
            <a:endParaRPr lang="zh-CN" altLang="en-US" b="1" dirty="0" smtClean="0">
              <a:latin typeface="Times New Roman" panose="02020603050405020304" pitchFamily="18" charset="0"/>
              <a:cs typeface="Times New Roman" panose="02020603050405020304" pitchFamily="18" charset="0"/>
            </a:endParaRPr>
          </a:p>
        </p:txBody>
      </p:sp>
      <p:sp>
        <p:nvSpPr>
          <p:cNvPr id="71684" name="Rectangle 5"/>
          <p:cNvSpPr>
            <a:spLocks noChangeArrowheads="1"/>
          </p:cNvSpPr>
          <p:nvPr/>
        </p:nvSpPr>
        <p:spPr bwMode="auto">
          <a:xfrm>
            <a:off x="0" y="22685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71685" name="Object 4"/>
          <p:cNvGraphicFramePr>
            <a:graphicFrameLocks noChangeAspect="1"/>
          </p:cNvGraphicFramePr>
          <p:nvPr>
            <p:extLst>
              <p:ext uri="{D42A27DB-BD31-4B8C-83A1-F6EECF244321}">
                <p14:modId xmlns:p14="http://schemas.microsoft.com/office/powerpoint/2010/main" val="881350966"/>
              </p:ext>
            </p:extLst>
          </p:nvPr>
        </p:nvGraphicFramePr>
        <p:xfrm>
          <a:off x="1066800" y="2209800"/>
          <a:ext cx="7467600" cy="4019550"/>
        </p:xfrm>
        <a:graphic>
          <a:graphicData uri="http://schemas.openxmlformats.org/presentationml/2006/ole">
            <mc:AlternateContent xmlns:mc="http://schemas.openxmlformats.org/markup-compatibility/2006">
              <mc:Choice xmlns:v="urn:schemas-microsoft-com:vml" Requires="v">
                <p:oleObj spid="_x0000_s71789" name="Visio" r:id="rId3" imgW="4145661" imgH="2219706" progId="Visio.Drawing.11">
                  <p:embed/>
                </p:oleObj>
              </mc:Choice>
              <mc:Fallback>
                <p:oleObj name="Visio" r:id="rId3" imgW="4145661" imgH="2219706"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09800"/>
                        <a:ext cx="74676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1447800"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447800"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=0.63</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781300"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2781300"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4240823"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4240823"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=3.16</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5574323"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400" b="1" dirty="0" smtClean="0">
                <a:solidFill>
                  <a:srgbClr val="0000CC"/>
                </a:solidFill>
                <a:latin typeface="Times New Roman" panose="02020603050405020304" pitchFamily="18" charset="0"/>
                <a:cs typeface="Times New Roman" panose="02020603050405020304" pitchFamily="18" charset="0"/>
              </a:rPr>
              <a:t>=2.51</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5574323"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400" b="1" dirty="0" smtClean="0">
                <a:solidFill>
                  <a:srgbClr val="0000CC"/>
                </a:solidFill>
                <a:latin typeface="Times New Roman" panose="02020603050405020304" pitchFamily="18" charset="0"/>
                <a:cs typeface="Times New Roman" panose="02020603050405020304" pitchFamily="18" charset="0"/>
              </a:rPr>
              <a:t>=0.4</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6922477" y="5998517"/>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5</a:t>
            </a:r>
            <a:r>
              <a:rPr lang="en-US" altLang="zh-CN" sz="2400" b="1" dirty="0" smtClean="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42582244"/>
              </p:ext>
            </p:extLst>
          </p:nvPr>
        </p:nvGraphicFramePr>
        <p:xfrm>
          <a:off x="609600" y="1752600"/>
          <a:ext cx="7863624" cy="1189038"/>
        </p:xfrm>
        <a:graphic>
          <a:graphicData uri="http://schemas.openxmlformats.org/presentationml/2006/ole">
            <mc:AlternateContent xmlns:mc="http://schemas.openxmlformats.org/markup-compatibility/2006">
              <mc:Choice xmlns:v="urn:schemas-microsoft-com:vml" Requires="v">
                <p:oleObj spid="_x0000_s99345" name="公式" r:id="rId3" imgW="5715000" imgH="863280" progId="Equation.3">
                  <p:embed/>
                </p:oleObj>
              </mc:Choice>
              <mc:Fallback>
                <p:oleObj name="公式" r:id="rId3" imgW="5715000" imgH="863280" progId="Equation.3">
                  <p:embed/>
                  <p:pic>
                    <p:nvPicPr>
                      <p:cNvPr id="3" name="对象 2"/>
                      <p:cNvPicPr/>
                      <p:nvPr/>
                    </p:nvPicPr>
                    <p:blipFill>
                      <a:blip r:embed="rId4"/>
                      <a:stretch>
                        <a:fillRect/>
                      </a:stretch>
                    </p:blipFill>
                    <p:spPr>
                      <a:xfrm>
                        <a:off x="609600" y="1752600"/>
                        <a:ext cx="7863624" cy="1189038"/>
                      </a:xfrm>
                      <a:prstGeom prst="rect">
                        <a:avLst/>
                      </a:prstGeom>
                      <a:solidFill>
                        <a:schemeClr val="bg1"/>
                      </a:solidFill>
                      <a:ln>
                        <a:solidFill>
                          <a:schemeClr val="bg1"/>
                        </a:solidFill>
                      </a:ln>
                    </p:spPr>
                  </p:pic>
                </p:oleObj>
              </mc:Fallback>
            </mc:AlternateContent>
          </a:graphicData>
        </a:graphic>
      </p:graphicFrame>
      <p:sp>
        <p:nvSpPr>
          <p:cNvPr id="5" name="文本框 4"/>
          <p:cNvSpPr txBox="1"/>
          <p:nvPr/>
        </p:nvSpPr>
        <p:spPr>
          <a:xfrm>
            <a:off x="762000" y="3124200"/>
            <a:ext cx="1840523"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NF=7.86dB</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1138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a:t>
            </a:r>
          </a:p>
        </p:txBody>
      </p:sp>
      <p:sp>
        <p:nvSpPr>
          <p:cNvPr id="169987" name="Rectangle 3"/>
          <p:cNvSpPr>
            <a:spLocks noGrp="1" noChangeArrowheads="1"/>
          </p:cNvSpPr>
          <p:nvPr>
            <p:ph type="body" idx="1"/>
          </p:nvPr>
        </p:nvSpPr>
        <p:spPr/>
        <p:txBody>
          <a:bodyPr/>
          <a:lstStyle/>
          <a:p>
            <a:pPr algn="just" eaLnBrk="1" hangingPunct="1">
              <a:lnSpc>
                <a:spcPts val="4000"/>
              </a:lnSpc>
            </a:pPr>
            <a:r>
              <a:rPr lang="zh-CN" altLang="en-US" sz="2800" b="1" dirty="0" smtClean="0"/>
              <a:t>在接收机的设计中，理想情况下前级电路输出阻抗和后级电路的输入阻抗相等； </a:t>
            </a:r>
          </a:p>
          <a:p>
            <a:pPr algn="just" eaLnBrk="1" hangingPunct="1">
              <a:lnSpc>
                <a:spcPts val="4000"/>
              </a:lnSpc>
            </a:pPr>
            <a:r>
              <a:rPr lang="zh-CN" altLang="en-US" sz="2800" b="1" dirty="0" smtClean="0"/>
              <a:t>实际情况中往往前后级电路间的阻抗不匹配；</a:t>
            </a:r>
          </a:p>
          <a:p>
            <a:pPr algn="just" eaLnBrk="1" hangingPunct="1">
              <a:lnSpc>
                <a:spcPts val="4000"/>
              </a:lnSpc>
            </a:pPr>
            <a:r>
              <a:rPr lang="zh-CN" altLang="en-US" sz="2800" b="1" dirty="0" smtClean="0"/>
              <a:t>噪声系数级联公式中的功率增益与电压增益不等，需要重新计算功率增益。</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22754"/>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混频原理</a:t>
            </a:r>
          </a:p>
        </p:txBody>
      </p:sp>
      <p:sp>
        <p:nvSpPr>
          <p:cNvPr id="71683" name="Rectangle 3"/>
          <p:cNvSpPr>
            <a:spLocks noGrp="1" noChangeArrowheads="1"/>
          </p:cNvSpPr>
          <p:nvPr>
            <p:ph type="body" idx="1"/>
          </p:nvPr>
        </p:nvSpPr>
        <p:spPr>
          <a:xfrm>
            <a:off x="457200" y="1143000"/>
            <a:ext cx="8229600" cy="990600"/>
          </a:xfrm>
        </p:spPr>
        <p:txBody>
          <a:bodyPr/>
          <a:lstStyle/>
          <a:p>
            <a:pPr algn="just" eaLnBrk="1" hangingPunct="1">
              <a:lnSpc>
                <a:spcPts val="4500"/>
              </a:lnSpc>
            </a:pPr>
            <a:r>
              <a:rPr lang="zh-CN" altLang="en-US" sz="2800" b="1" dirty="0" smtClean="0">
                <a:solidFill>
                  <a:srgbClr val="000000"/>
                </a:solidFill>
                <a:latin typeface="Times New Roman" panose="02020603050405020304" pitchFamily="18" charset="0"/>
                <a:cs typeface="Times New Roman" panose="02020603050405020304" pitchFamily="18" charset="0"/>
              </a:rPr>
              <a:t>混频器是一种频率变换器件，理想混频器是把两输入信号在时域中相乘：</a:t>
            </a:r>
            <a:endParaRPr lang="zh-CN" altLang="en-US" dirty="0" smtClean="0"/>
          </a:p>
        </p:txBody>
      </p:sp>
      <p:graphicFrame>
        <p:nvGraphicFramePr>
          <p:cNvPr id="71686" name="Object 6"/>
          <p:cNvGraphicFramePr>
            <a:graphicFrameLocks noChangeAspect="1"/>
          </p:cNvGraphicFramePr>
          <p:nvPr>
            <p:extLst>
              <p:ext uri="{D42A27DB-BD31-4B8C-83A1-F6EECF244321}">
                <p14:modId xmlns:p14="http://schemas.microsoft.com/office/powerpoint/2010/main" val="1460626413"/>
              </p:ext>
            </p:extLst>
          </p:nvPr>
        </p:nvGraphicFramePr>
        <p:xfrm>
          <a:off x="990600" y="2538412"/>
          <a:ext cx="7772400" cy="1017588"/>
        </p:xfrm>
        <a:graphic>
          <a:graphicData uri="http://schemas.openxmlformats.org/presentationml/2006/ole">
            <mc:AlternateContent xmlns:mc="http://schemas.openxmlformats.org/markup-compatibility/2006">
              <mc:Choice xmlns:v="urn:schemas-microsoft-com:vml" Requires="v">
                <p:oleObj spid="_x0000_s83041" name="公式" r:id="rId3" imgW="2984500" imgH="393700" progId="Equation.3">
                  <p:embed/>
                </p:oleObj>
              </mc:Choice>
              <mc:Fallback>
                <p:oleObj name="公式" r:id="rId3" imgW="2984500" imgH="393700" progId="Equation.3">
                  <p:embed/>
                  <p:pic>
                    <p:nvPicPr>
                      <p:cNvPr id="0" name=""/>
                      <p:cNvPicPr>
                        <a:picLocks noChangeAspect="1" noChangeArrowheads="1"/>
                      </p:cNvPicPr>
                      <p:nvPr/>
                    </p:nvPicPr>
                    <p:blipFill>
                      <a:blip r:embed="rId4">
                        <a:lum bright="88000" contrast="100000"/>
                        <a:extLst>
                          <a:ext uri="{28A0092B-C50C-407E-A947-70E740481C1C}">
                            <a14:useLocalDpi xmlns:a14="http://schemas.microsoft.com/office/drawing/2010/main" val="0"/>
                          </a:ext>
                        </a:extLst>
                      </a:blip>
                      <a:srcRect/>
                      <a:stretch>
                        <a:fillRect/>
                      </a:stretch>
                    </p:blipFill>
                    <p:spPr bwMode="auto">
                      <a:xfrm>
                        <a:off x="990600" y="2538412"/>
                        <a:ext cx="77724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7"/>
          <p:cNvGrpSpPr>
            <a:grpSpLocks/>
          </p:cNvGrpSpPr>
          <p:nvPr/>
        </p:nvGrpSpPr>
        <p:grpSpPr bwMode="auto">
          <a:xfrm>
            <a:off x="3844925" y="3376612"/>
            <a:ext cx="2403475" cy="868363"/>
            <a:chOff x="2422" y="1968"/>
            <a:chExt cx="1514" cy="547"/>
          </a:xfrm>
        </p:grpSpPr>
        <p:sp>
          <p:nvSpPr>
            <p:cNvPr id="5131" name="Line 8"/>
            <p:cNvSpPr>
              <a:spLocks noChangeShapeType="1"/>
            </p:cNvSpPr>
            <p:nvPr/>
          </p:nvSpPr>
          <p:spPr bwMode="auto">
            <a:xfrm>
              <a:off x="3072"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Rectangle 11"/>
            <p:cNvSpPr>
              <a:spLocks noChangeArrowheads="1"/>
            </p:cNvSpPr>
            <p:nvPr/>
          </p:nvSpPr>
          <p:spPr bwMode="auto">
            <a:xfrm>
              <a:off x="2422" y="2227"/>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和频，上变频</a:t>
              </a:r>
              <a:endParaRPr lang="zh-CN" altLang="en-US" sz="2400" b="1"/>
            </a:p>
          </p:txBody>
        </p:sp>
        <p:sp>
          <p:nvSpPr>
            <p:cNvPr id="5133" name="Line 13"/>
            <p:cNvSpPr>
              <a:spLocks noChangeShapeType="1"/>
            </p:cNvSpPr>
            <p:nvPr/>
          </p:nvSpPr>
          <p:spPr bwMode="auto">
            <a:xfrm flipH="1">
              <a:off x="3024" y="2016"/>
              <a:ext cx="192"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8"/>
          <p:cNvGrpSpPr>
            <a:grpSpLocks/>
          </p:cNvGrpSpPr>
          <p:nvPr/>
        </p:nvGrpSpPr>
        <p:grpSpPr bwMode="auto">
          <a:xfrm>
            <a:off x="6858000" y="3376612"/>
            <a:ext cx="2022475" cy="890588"/>
            <a:chOff x="4246" y="1968"/>
            <a:chExt cx="1274" cy="561"/>
          </a:xfrm>
        </p:grpSpPr>
        <p:sp>
          <p:nvSpPr>
            <p:cNvPr id="5128" name="Line 9"/>
            <p:cNvSpPr>
              <a:spLocks noChangeShapeType="1"/>
            </p:cNvSpPr>
            <p:nvPr/>
          </p:nvSpPr>
          <p:spPr bwMode="auto">
            <a:xfrm>
              <a:off x="4416"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 name="Rectangle 12"/>
            <p:cNvSpPr>
              <a:spLocks noChangeArrowheads="1"/>
            </p:cNvSpPr>
            <p:nvPr/>
          </p:nvSpPr>
          <p:spPr bwMode="auto">
            <a:xfrm>
              <a:off x="4246" y="2241"/>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差频，下变频</a:t>
              </a:r>
            </a:p>
          </p:txBody>
        </p:sp>
        <p:sp>
          <p:nvSpPr>
            <p:cNvPr id="5130" name="Line 14"/>
            <p:cNvSpPr>
              <a:spLocks noChangeShapeType="1"/>
            </p:cNvSpPr>
            <p:nvPr/>
          </p:nvSpPr>
          <p:spPr bwMode="auto">
            <a:xfrm>
              <a:off x="4752" y="2016"/>
              <a:ext cx="144"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1696" name="Rectangle 16"/>
          <p:cNvSpPr>
            <a:spLocks noChangeArrowheads="1"/>
          </p:cNvSpPr>
          <p:nvPr/>
        </p:nvSpPr>
        <p:spPr bwMode="auto">
          <a:xfrm>
            <a:off x="961390" y="4521200"/>
            <a:ext cx="6825908"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取出和频为上变频（</a:t>
            </a:r>
            <a:r>
              <a:rPr lang="en-US" altLang="zh-CN" sz="2800" b="1" dirty="0">
                <a:latin typeface="Times New Roman" panose="02020603050405020304" pitchFamily="18" charset="0"/>
                <a:cs typeface="Times New Roman" panose="02020603050405020304" pitchFamily="18" charset="0"/>
              </a:rPr>
              <a:t>Up-conversion</a:t>
            </a:r>
            <a:r>
              <a:rPr lang="zh-CN" altLang="en-US" sz="2800" b="1" dirty="0">
                <a:latin typeface="Times New Roman" panose="02020603050405020304" pitchFamily="18" charset="0"/>
                <a:cs typeface="Times New Roman" panose="02020603050405020304" pitchFamily="18" charset="0"/>
              </a:rPr>
              <a:t>）；</a:t>
            </a:r>
          </a:p>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取出差频为下变频（</a:t>
            </a:r>
            <a:r>
              <a:rPr lang="en-US" altLang="zh-CN" sz="2800" b="1" dirty="0">
                <a:latin typeface="Times New Roman" panose="02020603050405020304" pitchFamily="18" charset="0"/>
                <a:cs typeface="Times New Roman" panose="02020603050405020304" pitchFamily="18" charset="0"/>
              </a:rPr>
              <a:t>Down-conversion</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eaLnBrk="1" hangingPunct="1">
              <a:lnSpc>
                <a:spcPts val="5000"/>
              </a:lnSpc>
              <a:spcBef>
                <a:spcPct val="0"/>
              </a:spcBef>
              <a:buNone/>
            </a:pPr>
            <a:r>
              <a:rPr lang="zh-CN" altLang="en-US" sz="2800" b="1" dirty="0" smtClean="0">
                <a:latin typeface="Times New Roman" panose="02020603050405020304" pitchFamily="18" charset="0"/>
                <a:cs typeface="Times New Roman" panose="02020603050405020304" pitchFamily="18" charset="0"/>
              </a:rPr>
              <a:t>必须通过滤波器滤除不需要的频率成分。</a:t>
            </a:r>
            <a:r>
              <a:rPr lang="zh-CN" altLang="en-US" sz="1800" dirty="0" smtClean="0"/>
              <a:t> </a:t>
            </a:r>
            <a:endParaRPr lang="zh-CN" altLang="en-US" sz="1800" dirty="0"/>
          </a:p>
        </p:txBody>
      </p:sp>
    </p:spTree>
    <p:extLst>
      <p:ext uri="{BB962C8B-B14F-4D97-AF65-F5344CB8AC3E}">
        <p14:creationId xmlns:p14="http://schemas.microsoft.com/office/powerpoint/2010/main" val="1447545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本章小结</a:t>
            </a:r>
          </a:p>
        </p:txBody>
      </p:sp>
      <p:sp>
        <p:nvSpPr>
          <p:cNvPr id="112643" name="Rectangle 3"/>
          <p:cNvSpPr>
            <a:spLocks noGrp="1" noChangeArrowheads="1"/>
          </p:cNvSpPr>
          <p:nvPr>
            <p:ph type="body" idx="1"/>
          </p:nvPr>
        </p:nvSpPr>
        <p:spPr>
          <a:xfrm>
            <a:off x="533400" y="1295400"/>
            <a:ext cx="8305800" cy="5257800"/>
          </a:xfrm>
        </p:spPr>
        <p:txBody>
          <a:bodyPr/>
          <a:lstStyle/>
          <a:p>
            <a:pPr eaLnBrk="1" hangingPunct="1">
              <a:lnSpc>
                <a:spcPts val="3600"/>
              </a:lnSpc>
            </a:pPr>
            <a:r>
              <a:rPr lang="zh-CN" altLang="en-US" sz="2800" b="1" dirty="0" smtClean="0"/>
              <a:t>理想混频的基本原理是两余弦信号相乘产生角频率的“和”与“差”。 </a:t>
            </a:r>
          </a:p>
          <a:p>
            <a:pPr eaLnBrk="1" hangingPunct="1">
              <a:lnSpc>
                <a:spcPts val="3600"/>
              </a:lnSpc>
            </a:pPr>
            <a:r>
              <a:rPr lang="zh-CN" altLang="en-US" sz="2800" b="1" dirty="0" smtClean="0"/>
              <a:t>混频器的线性时变工作状态，是使混频器输出频谱中无用组合频率分量减少的一种有效措施。 </a:t>
            </a:r>
          </a:p>
          <a:p>
            <a:pPr eaLnBrk="1" hangingPunct="1">
              <a:lnSpc>
                <a:spcPts val="3600"/>
              </a:lnSpc>
            </a:pPr>
            <a:r>
              <a:rPr lang="zh-CN" altLang="en-US" sz="2800" b="1" dirty="0" smtClean="0"/>
              <a:t>消除无用组合频率的另一种有效方法是采用平衡电路结构，用平衡对称电路来抵消部分无用组合频率分量。</a:t>
            </a:r>
            <a:r>
              <a:rPr lang="zh-CN" altLang="en-US" dirty="0" smtClean="0"/>
              <a:t> </a:t>
            </a:r>
          </a:p>
          <a:p>
            <a:pPr eaLnBrk="1" hangingPunct="1">
              <a:lnSpc>
                <a:spcPts val="3600"/>
              </a:lnSpc>
            </a:pPr>
            <a:r>
              <a:rPr lang="zh-CN" altLang="en-US" sz="2800" b="1" dirty="0" smtClean="0"/>
              <a:t>混频失真与干扰的种类有镜像频率干扰、交叉调制失真、三阶互调干扰、组合频率干扰和倒易混频干扰等等。</a:t>
            </a:r>
            <a:r>
              <a:rPr lang="zh-CN" altLang="en-US" dirty="0" smtClean="0"/>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lnSpc>
                <a:spcPct val="120000"/>
              </a:lnSpc>
            </a:pP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ADS</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仿真介绍</a:t>
            </a:r>
            <a:endPar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31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524661" y="15875"/>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混频器的基本原理</a:t>
            </a:r>
          </a:p>
        </p:txBody>
      </p:sp>
      <p:graphicFrame>
        <p:nvGraphicFramePr>
          <p:cNvPr id="2050" name="Object 15"/>
          <p:cNvGraphicFramePr>
            <a:graphicFrameLocks noGrp="1" noChangeAspect="1"/>
          </p:cNvGraphicFramePr>
          <p:nvPr>
            <p:ph sz="half" idx="2"/>
            <p:extLst>
              <p:ext uri="{D42A27DB-BD31-4B8C-83A1-F6EECF244321}">
                <p14:modId xmlns:p14="http://schemas.microsoft.com/office/powerpoint/2010/main" val="3459344325"/>
              </p:ext>
            </p:extLst>
          </p:nvPr>
        </p:nvGraphicFramePr>
        <p:xfrm>
          <a:off x="3810000" y="4733453"/>
          <a:ext cx="2736850" cy="498475"/>
        </p:xfrm>
        <a:graphic>
          <a:graphicData uri="http://schemas.openxmlformats.org/presentationml/2006/ole">
            <mc:AlternateContent xmlns:mc="http://schemas.openxmlformats.org/markup-compatibility/2006">
              <mc:Choice xmlns:v="urn:schemas-microsoft-com:vml" Requires="v">
                <p:oleObj spid="_x0000_s80075" name="公式" r:id="rId3" imgW="1460160" imgH="266400" progId="Equation.3">
                  <p:embed/>
                </p:oleObj>
              </mc:Choice>
              <mc:Fallback>
                <p:oleObj name="公式" r:id="rId3" imgW="146016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733453"/>
                        <a:ext cx="27368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b="19118"/>
          <a:stretch>
            <a:fillRect/>
          </a:stretch>
        </p:blipFill>
        <p:spPr bwMode="auto">
          <a:xfrm>
            <a:off x="990200" y="1306946"/>
            <a:ext cx="551973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pSp>
        <p:nvGrpSpPr>
          <p:cNvPr id="2" name="Group 7"/>
          <p:cNvGrpSpPr>
            <a:grpSpLocks/>
          </p:cNvGrpSpPr>
          <p:nvPr/>
        </p:nvGrpSpPr>
        <p:grpSpPr bwMode="auto">
          <a:xfrm>
            <a:off x="147237" y="2530908"/>
            <a:ext cx="2130424" cy="692150"/>
            <a:chOff x="331" y="1661"/>
            <a:chExt cx="1342" cy="436"/>
          </a:xfrm>
        </p:grpSpPr>
        <p:sp>
          <p:nvSpPr>
            <p:cNvPr id="2058" name="Text Box 5"/>
            <p:cNvSpPr txBox="1">
              <a:spLocks noChangeArrowheads="1"/>
            </p:cNvSpPr>
            <p:nvPr/>
          </p:nvSpPr>
          <p:spPr bwMode="auto">
            <a:xfrm>
              <a:off x="331" y="1847"/>
              <a:ext cx="13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泵浦信号</a:t>
              </a:r>
            </a:p>
          </p:txBody>
        </p:sp>
        <p:sp>
          <p:nvSpPr>
            <p:cNvPr id="2059" name="Line 6"/>
            <p:cNvSpPr>
              <a:spLocks noChangeShapeType="1"/>
            </p:cNvSpPr>
            <p:nvPr/>
          </p:nvSpPr>
          <p:spPr bwMode="auto">
            <a:xfrm flipV="1">
              <a:off x="567" y="1661"/>
              <a:ext cx="317" cy="181"/>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2055" name="Text Box 9"/>
          <p:cNvSpPr txBox="1">
            <a:spLocks noChangeArrowheads="1"/>
          </p:cNvSpPr>
          <p:nvPr/>
        </p:nvSpPr>
        <p:spPr bwMode="auto">
          <a:xfrm>
            <a:off x="557606" y="3345586"/>
            <a:ext cx="5256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t>二极管和</a:t>
            </a:r>
            <a:r>
              <a:rPr lang="en-US" altLang="zh-CN" sz="2000" dirty="0"/>
              <a:t>BJT</a:t>
            </a:r>
            <a:r>
              <a:rPr lang="zh-CN" altLang="en-US" sz="2000" dirty="0"/>
              <a:t>具有指数型的传输特性：</a:t>
            </a:r>
          </a:p>
        </p:txBody>
      </p:sp>
      <p:sp>
        <p:nvSpPr>
          <p:cNvPr id="2056" name="Text Box 11"/>
          <p:cNvSpPr txBox="1">
            <a:spLocks noChangeArrowheads="1"/>
          </p:cNvSpPr>
          <p:nvPr/>
        </p:nvSpPr>
        <p:spPr bwMode="auto">
          <a:xfrm>
            <a:off x="539750" y="4275135"/>
            <a:ext cx="5113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000" dirty="0"/>
              <a:t>MESFET</a:t>
            </a:r>
            <a:r>
              <a:rPr lang="zh-CN" altLang="en-US" sz="2000" dirty="0"/>
              <a:t>的传递特性可近似为二次曲线：</a:t>
            </a:r>
          </a:p>
        </p:txBody>
      </p:sp>
      <p:graphicFrame>
        <p:nvGraphicFramePr>
          <p:cNvPr id="2051" name="Object 17"/>
          <p:cNvGraphicFramePr>
            <a:graphicFrameLocks noGrp="1" noChangeAspect="1"/>
          </p:cNvGraphicFramePr>
          <p:nvPr>
            <p:ph sz="half" idx="1"/>
            <p:extLst>
              <p:ext uri="{D42A27DB-BD31-4B8C-83A1-F6EECF244321}">
                <p14:modId xmlns:p14="http://schemas.microsoft.com/office/powerpoint/2010/main" val="264885515"/>
              </p:ext>
            </p:extLst>
          </p:nvPr>
        </p:nvGraphicFramePr>
        <p:xfrm>
          <a:off x="3962400" y="3715776"/>
          <a:ext cx="2089150" cy="528637"/>
        </p:xfrm>
        <a:graphic>
          <a:graphicData uri="http://schemas.openxmlformats.org/presentationml/2006/ole">
            <mc:AlternateContent xmlns:mc="http://schemas.openxmlformats.org/markup-compatibility/2006">
              <mc:Choice xmlns:v="urn:schemas-microsoft-com:vml" Requires="v">
                <p:oleObj spid="_x0000_s80076" name="公式" r:id="rId6" imgW="1002960" imgH="253800" progId="Equation.3">
                  <p:embed/>
                </p:oleObj>
              </mc:Choice>
              <mc:Fallback>
                <p:oleObj name="公式" r:id="rId6" imgW="10029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715776"/>
                        <a:ext cx="208915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2731687" y="1287897"/>
            <a:ext cx="2667000" cy="181133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8012" y="3044594"/>
            <a:ext cx="1752600" cy="461665"/>
          </a:xfrm>
          <a:prstGeom prst="rect">
            <a:avLst/>
          </a:prstGeom>
          <a:noFill/>
        </p:spPr>
        <p:txBody>
          <a:bodyPr wrap="square" rtlCol="0">
            <a:spAutoFit/>
          </a:bodyPr>
          <a:lstStyle/>
          <a:p>
            <a:r>
              <a:rPr lang="zh-CN" altLang="en-US" sz="2400" b="1" dirty="0" smtClean="0">
                <a:solidFill>
                  <a:srgbClr val="FF0000"/>
                </a:solidFill>
              </a:rPr>
              <a:t>非线性电路</a:t>
            </a:r>
            <a:endParaRPr lang="zh-CN" altLang="en-US" sz="2400" b="1" dirty="0">
              <a:solidFill>
                <a:srgbClr val="FF0000"/>
              </a:solidFill>
            </a:endParaRPr>
          </a:p>
        </p:txBody>
      </p:sp>
      <p:cxnSp>
        <p:nvCxnSpPr>
          <p:cNvPr id="6" name="直接箭头连接符 5"/>
          <p:cNvCxnSpPr/>
          <p:nvPr/>
        </p:nvCxnSpPr>
        <p:spPr>
          <a:xfrm flipH="1" flipV="1">
            <a:off x="5039912" y="2726371"/>
            <a:ext cx="609600" cy="3427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3"/>
          <p:cNvGraphicFramePr>
            <a:graphicFrameLocks noChangeAspect="1"/>
          </p:cNvGraphicFramePr>
          <p:nvPr>
            <p:extLst>
              <p:ext uri="{D42A27DB-BD31-4B8C-83A1-F6EECF244321}">
                <p14:modId xmlns:p14="http://schemas.microsoft.com/office/powerpoint/2010/main" val="1430209210"/>
              </p:ext>
            </p:extLst>
          </p:nvPr>
        </p:nvGraphicFramePr>
        <p:xfrm>
          <a:off x="5344712" y="1095327"/>
          <a:ext cx="3539323" cy="2354112"/>
        </p:xfrm>
        <a:graphic>
          <a:graphicData uri="http://schemas.openxmlformats.org/presentationml/2006/ole">
            <mc:AlternateContent xmlns:mc="http://schemas.openxmlformats.org/markup-compatibility/2006">
              <mc:Choice xmlns:v="urn:schemas-microsoft-com:vml" Requires="v">
                <p:oleObj spid="_x0000_s80077" name="Visio" r:id="rId8" imgW="2933469" imgH="1949698" progId="Visio.Drawing.11">
                  <p:embed/>
                </p:oleObj>
              </mc:Choice>
              <mc:Fallback>
                <p:oleObj name="Visio" r:id="rId8" imgW="2933469" imgH="1949698" progId="Visio.Drawing.11">
                  <p:embed/>
                  <p:pic>
                    <p:nvPicPr>
                      <p:cNvPr id="12" name="Object 13"/>
                      <p:cNvPicPr>
                        <a:picLocks noChangeAspect="1" noChangeArrowheads="1"/>
                      </p:cNvPicPr>
                      <p:nvPr/>
                    </p:nvPicPr>
                    <p:blipFill>
                      <a:blip r:embed="rId9"/>
                      <a:srcRect/>
                      <a:stretch>
                        <a:fillRect/>
                      </a:stretch>
                    </p:blipFill>
                    <p:spPr bwMode="auto">
                      <a:xfrm>
                        <a:off x="5344712" y="1095327"/>
                        <a:ext cx="3539323" cy="2354112"/>
                      </a:xfrm>
                      <a:prstGeom prst="rect">
                        <a:avLst/>
                      </a:prstGeom>
                      <a:noFill/>
                      <a:ln>
                        <a:noFill/>
                      </a:ln>
                      <a:effectLst/>
                      <a:extLst/>
                    </p:spPr>
                  </p:pic>
                </p:oleObj>
              </mc:Fallback>
            </mc:AlternateContent>
          </a:graphicData>
        </a:graphic>
      </p:graphicFrame>
      <p:sp>
        <p:nvSpPr>
          <p:cNvPr id="16" name="Text Box 8"/>
          <p:cNvSpPr txBox="1">
            <a:spLocks noChangeArrowheads="1"/>
          </p:cNvSpPr>
          <p:nvPr/>
        </p:nvSpPr>
        <p:spPr bwMode="auto">
          <a:xfrm>
            <a:off x="381000" y="5243907"/>
            <a:ext cx="8424862" cy="143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a:t>       </a:t>
            </a:r>
            <a:r>
              <a:rPr lang="zh-CN" altLang="en-US" sz="2400" dirty="0"/>
              <a:t>混频器是利用器件的非线性特征来实现的，可采用二极管、晶体管和场效应管，其中</a:t>
            </a:r>
            <a:r>
              <a:rPr lang="en-US" altLang="zh-CN" sz="2400" dirty="0"/>
              <a:t>BJT</a:t>
            </a:r>
            <a:r>
              <a:rPr lang="zh-CN" altLang="en-US" sz="2400" dirty="0"/>
              <a:t>和</a:t>
            </a:r>
            <a:r>
              <a:rPr lang="en-US" altLang="zh-CN" sz="2400" dirty="0"/>
              <a:t>MESFET</a:t>
            </a:r>
            <a:r>
              <a:rPr lang="zh-CN" altLang="en-US" sz="2400" dirty="0"/>
              <a:t>设计的混频器具有低噪声、高效率的特征。</a:t>
            </a:r>
          </a:p>
        </p:txBody>
      </p:sp>
    </p:spTree>
    <p:extLst>
      <p:ext uri="{BB962C8B-B14F-4D97-AF65-F5344CB8AC3E}">
        <p14:creationId xmlns:p14="http://schemas.microsoft.com/office/powerpoint/2010/main" val="374327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111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本振频率选择</a:t>
            </a:r>
          </a:p>
        </p:txBody>
      </p:sp>
      <p:sp>
        <p:nvSpPr>
          <p:cNvPr id="2" name="文本框 1"/>
          <p:cNvSpPr txBox="1"/>
          <p:nvPr/>
        </p:nvSpPr>
        <p:spPr>
          <a:xfrm>
            <a:off x="381000" y="762000"/>
            <a:ext cx="8579400" cy="1938992"/>
          </a:xfrm>
          <a:prstGeom prst="rect">
            <a:avLst/>
          </a:prstGeom>
          <a:noFill/>
        </p:spPr>
        <p:txBody>
          <a:bodyPr wrap="square" rtlCol="0">
            <a:spAutoFit/>
          </a:bodyPr>
          <a:lstStyle/>
          <a:p>
            <a:pPr algn="just">
              <a:lnSpc>
                <a:spcPts val="3600"/>
              </a:lnSpc>
            </a:pPr>
            <a:r>
              <a:rPr lang="zh-CN" altLang="en-US" sz="2400" b="1" dirty="0">
                <a:solidFill>
                  <a:srgbClr val="0000CC"/>
                </a:solidFill>
                <a:latin typeface="Times New Roman" panose="02020603050405020304" pitchFamily="18" charset="0"/>
                <a:cs typeface="Times New Roman" panose="02020603050405020304" pitchFamily="18" charset="0"/>
              </a:rPr>
              <a:t>已知一射频信道的中心频率为</a:t>
            </a:r>
            <a:r>
              <a:rPr lang="en-US" altLang="zh-CN" sz="2400" b="1" dirty="0">
                <a:solidFill>
                  <a:srgbClr val="0000CC"/>
                </a:solidFill>
                <a:latin typeface="Times New Roman" panose="02020603050405020304" pitchFamily="18" charset="0"/>
                <a:cs typeface="Times New Roman" panose="02020603050405020304" pitchFamily="18" charset="0"/>
              </a:rPr>
              <a:t>1.89GHz</a:t>
            </a:r>
            <a:r>
              <a:rPr lang="zh-CN" altLang="en-US" sz="2400" b="1" dirty="0">
                <a:solidFill>
                  <a:srgbClr val="0000CC"/>
                </a:solidFill>
                <a:latin typeface="Times New Roman" panose="02020603050405020304" pitchFamily="18" charset="0"/>
                <a:cs typeface="Times New Roman" panose="02020603050405020304" pitchFamily="18" charset="0"/>
              </a:rPr>
              <a:t>，带宽为</a:t>
            </a:r>
            <a:r>
              <a:rPr lang="en-US" altLang="zh-CN" sz="2400" b="1" dirty="0">
                <a:solidFill>
                  <a:srgbClr val="0000CC"/>
                </a:solidFill>
                <a:latin typeface="Times New Roman" panose="02020603050405020304" pitchFamily="18" charset="0"/>
                <a:cs typeface="Times New Roman" panose="02020603050405020304" pitchFamily="18" charset="0"/>
              </a:rPr>
              <a:t>20MHz</a:t>
            </a:r>
            <a:r>
              <a:rPr lang="zh-CN" altLang="en-US" sz="2400" b="1" dirty="0">
                <a:solidFill>
                  <a:srgbClr val="0000CC"/>
                </a:solidFill>
                <a:latin typeface="Times New Roman" panose="02020603050405020304" pitchFamily="18" charset="0"/>
                <a:cs typeface="Times New Roman" panose="02020603050405020304" pitchFamily="18" charset="0"/>
              </a:rPr>
              <a:t>，需要下变频为</a:t>
            </a:r>
            <a:r>
              <a:rPr lang="en-US" altLang="zh-CN" sz="2400" b="1" dirty="0">
                <a:solidFill>
                  <a:srgbClr val="0000CC"/>
                </a:solidFill>
                <a:latin typeface="Times New Roman" panose="02020603050405020304" pitchFamily="18" charset="0"/>
                <a:cs typeface="Times New Roman" panose="02020603050405020304" pitchFamily="18" charset="0"/>
              </a:rPr>
              <a:t>200MHz</a:t>
            </a:r>
            <a:r>
              <a:rPr lang="zh-CN" altLang="en-US" sz="2400" b="1" dirty="0">
                <a:solidFill>
                  <a:srgbClr val="0000CC"/>
                </a:solidFill>
                <a:latin typeface="Times New Roman" panose="02020603050405020304" pitchFamily="18" charset="0"/>
                <a:cs typeface="Times New Roman" panose="02020603050405020304" pitchFamily="18" charset="0"/>
              </a:rPr>
              <a:t>中的中频。请选择合适的本振频率</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LO</a:t>
            </a:r>
            <a:r>
              <a:rPr lang="zh-CN" altLang="en-US" sz="2400" b="1" dirty="0">
                <a:solidFill>
                  <a:srgbClr val="0000CC"/>
                </a:solidFill>
                <a:latin typeface="Times New Roman" panose="02020603050405020304" pitchFamily="18" charset="0"/>
                <a:cs typeface="Times New Roman" panose="02020603050405020304" pitchFamily="18" charset="0"/>
              </a:rPr>
              <a:t>。确定能够滤出该射频信道和相应中频信道的带通滤波器的品质因数</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i="1" dirty="0">
                <a:solidFill>
                  <a:srgbClr val="0000CC"/>
                </a:solidFill>
                <a:latin typeface="Times New Roman" panose="02020603050405020304" pitchFamily="18" charset="0"/>
                <a:cs typeface="Times New Roman" panose="02020603050405020304" pitchFamily="18" charset="0"/>
              </a:rPr>
              <a:t>Q</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RF</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a:solidFill>
                  <a:srgbClr val="0000CC"/>
                </a:solidFill>
                <a:latin typeface="Times New Roman" panose="02020603050405020304" pitchFamily="18" charset="0"/>
                <a:cs typeface="Times New Roman" panose="02020603050405020304" pitchFamily="18" charset="0"/>
              </a:rPr>
              <a:t>BW</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369277" y="2593098"/>
            <a:ext cx="8462169" cy="4247317"/>
          </a:xfrm>
          <a:prstGeom prst="rect">
            <a:avLst/>
          </a:prstGeom>
          <a:noFill/>
        </p:spPr>
        <p:txBody>
          <a:bodyPr wrap="square" rtlCol="0">
            <a:spAutoFit/>
          </a:bodyPr>
          <a:lstStyle/>
          <a:p>
            <a:pPr algn="just">
              <a:lnSpc>
                <a:spcPts val="3600"/>
              </a:lnSpc>
            </a:pPr>
            <a:r>
              <a:rPr lang="zh-CN" altLang="en-US" sz="2400" b="1" dirty="0" smtClean="0">
                <a:latin typeface="Times New Roman" panose="02020603050405020304" pitchFamily="18" charset="0"/>
                <a:cs typeface="Times New Roman" panose="02020603050405020304" pitchFamily="18" charset="0"/>
              </a:rPr>
              <a:t>解：通过非线性器件将射频信号与本振信号混频后，根据</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RF</a:t>
            </a:r>
            <a:r>
              <a:rPr lang="zh-CN" altLang="en-US" sz="2400" b="1" dirty="0" smtClean="0">
                <a:latin typeface="Times New Roman" panose="02020603050405020304" pitchFamily="18" charset="0"/>
                <a:cs typeface="Times New Roman" panose="02020603050405020304" pitchFamily="18" charset="0"/>
              </a:rPr>
              <a:t>和</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的相对大小，我们可以得到</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err="1"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或</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en-US" altLang="zh-CN" sz="2400" b="1" dirty="0" err="1"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zh-CN" altLang="en-US" sz="2400" b="1" dirty="0" smtClean="0">
                <a:latin typeface="Times New Roman" panose="02020603050405020304" pitchFamily="18" charset="0"/>
                <a:cs typeface="Times New Roman" panose="02020603050405020304" pitchFamily="18" charset="0"/>
              </a:rPr>
              <a:t>的中频信号。因此，为了从</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smtClean="0">
                <a:latin typeface="Times New Roman" panose="02020603050405020304" pitchFamily="18" charset="0"/>
                <a:cs typeface="Times New Roman" panose="02020603050405020304" pitchFamily="18" charset="0"/>
              </a:rPr>
              <a:t>=1.89GHz</a:t>
            </a:r>
            <a:r>
              <a:rPr lang="zh-CN" altLang="en-US" sz="2400" b="1" dirty="0" smtClean="0">
                <a:latin typeface="Times New Roman" panose="02020603050405020304" pitchFamily="18" charset="0"/>
                <a:cs typeface="Times New Roman" panose="02020603050405020304" pitchFamily="18" charset="0"/>
              </a:rPr>
              <a:t>产生</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=200MHz</a:t>
            </a:r>
            <a:r>
              <a:rPr lang="zh-CN" altLang="en-US" sz="2400" b="1" dirty="0" smtClean="0">
                <a:latin typeface="Times New Roman" panose="02020603050405020304" pitchFamily="18" charset="0"/>
                <a:cs typeface="Times New Roman" panose="02020603050405020304" pitchFamily="18" charset="0"/>
              </a:rPr>
              <a:t>的中频，我们可以采用</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=1.69GHz</a:t>
            </a:r>
            <a:r>
              <a:rPr lang="zh-CN" altLang="en-US" sz="2400" b="1" dirty="0" smtClean="0">
                <a:latin typeface="Times New Roman" panose="02020603050405020304" pitchFamily="18" charset="0"/>
                <a:cs typeface="Times New Roman" panose="02020603050405020304" pitchFamily="18" charset="0"/>
              </a:rPr>
              <a:t>或</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=2.09GHz</a:t>
            </a:r>
            <a:r>
              <a:rPr lang="zh-CN" altLang="en-US" sz="2400" b="1" dirty="0" smtClean="0">
                <a:latin typeface="Times New Roman" panose="02020603050405020304" pitchFamily="18" charset="0"/>
                <a:cs typeface="Times New Roman" panose="02020603050405020304" pitchFamily="18" charset="0"/>
              </a:rPr>
              <a:t>。这两种方案都是可行的，实际应用中也都常被采用。如果选择</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smtClean="0">
                <a:solidFill>
                  <a:srgbClr val="FF0000"/>
                </a:solidFill>
                <a:latin typeface="Times New Roman" panose="02020603050405020304" pitchFamily="18" charset="0"/>
                <a:cs typeface="Times New Roman" panose="02020603050405020304" pitchFamily="18" charset="0"/>
              </a:rPr>
              <a:t>&gt;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，则称混频器为地本振注入（</a:t>
            </a:r>
            <a:r>
              <a:rPr lang="en-US" altLang="zh-CN" sz="2400" b="1" dirty="0" smtClean="0">
                <a:solidFill>
                  <a:srgbClr val="FF0000"/>
                </a:solidFill>
                <a:latin typeface="Times New Roman" panose="02020603050405020304" pitchFamily="18" charset="0"/>
                <a:cs typeface="Times New Roman" panose="02020603050405020304" pitchFamily="18" charset="0"/>
              </a:rPr>
              <a:t>Low-side injection</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如果选择</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smtClean="0">
                <a:solidFill>
                  <a:srgbClr val="FF0000"/>
                </a:solidFill>
                <a:latin typeface="Times New Roman" panose="02020603050405020304" pitchFamily="18" charset="0"/>
                <a:cs typeface="Times New Roman" panose="02020603050405020304" pitchFamily="18" charset="0"/>
              </a:rPr>
              <a:t>&lt;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，则称混频器为高本振注入（</a:t>
            </a:r>
            <a:r>
              <a:rPr lang="en-US" altLang="zh-CN" sz="2400" b="1" dirty="0" smtClean="0">
                <a:solidFill>
                  <a:srgbClr val="FF0000"/>
                </a:solidFill>
                <a:latin typeface="Times New Roman" panose="02020603050405020304" pitchFamily="18" charset="0"/>
                <a:cs typeface="Times New Roman" panose="02020603050405020304" pitchFamily="18" charset="0"/>
              </a:rPr>
              <a:t>High-side injection</a:t>
            </a:r>
            <a:r>
              <a:rPr lang="zh-CN" altLang="en-US" sz="2400" b="1" dirty="0" smtClean="0">
                <a:latin typeface="Times New Roman" panose="02020603050405020304" pitchFamily="18" charset="0"/>
                <a:cs typeface="Times New Roman" panose="02020603050405020304" pitchFamily="18" charset="0"/>
              </a:rPr>
              <a:t>）。由于本振信号频率越低则越容易产生和处理，所以前一种方案更常用。</a:t>
            </a:r>
            <a:endParaRPr lang="en-US" altLang="zh-CN"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984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838200"/>
            <a:ext cx="8153400" cy="4525963"/>
          </a:xfrm>
        </p:spPr>
        <p:txBody>
          <a:bodyPr/>
          <a:lstStyle/>
          <a:p>
            <a:pPr marL="0" indent="0" algn="just">
              <a:lnSpc>
                <a:spcPts val="4000"/>
              </a:lnSpc>
              <a:buNone/>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因为</a:t>
            </a:r>
            <a:r>
              <a:rPr lang="zh-CN" altLang="en-US" sz="2400" b="1" dirty="0">
                <a:latin typeface="Times New Roman" panose="02020603050405020304" pitchFamily="18" charset="0"/>
                <a:cs typeface="Times New Roman" panose="02020603050405020304" pitchFamily="18" charset="0"/>
              </a:rPr>
              <a:t>在下变频信号之前，信号带宽为</a:t>
            </a:r>
            <a:r>
              <a:rPr lang="en-US" altLang="zh-CN" sz="2400" b="1" dirty="0">
                <a:latin typeface="Times New Roman" panose="02020603050405020304" pitchFamily="18" charset="0"/>
                <a:cs typeface="Times New Roman" panose="02020603050405020304" pitchFamily="18" charset="0"/>
              </a:rPr>
              <a:t>20MHz</a:t>
            </a:r>
            <a:r>
              <a:rPr lang="zh-CN" altLang="en-US" sz="2400" b="1" dirty="0">
                <a:latin typeface="Times New Roman" panose="02020603050405020304" pitchFamily="18" charset="0"/>
                <a:cs typeface="Times New Roman" panose="02020603050405020304" pitchFamily="18" charset="0"/>
              </a:rPr>
              <a:t>，中心频率为</a:t>
            </a:r>
            <a:r>
              <a:rPr lang="en-US" altLang="zh-CN" sz="2400" b="1" dirty="0">
                <a:latin typeface="Times New Roman" panose="02020603050405020304" pitchFamily="18" charset="0"/>
                <a:cs typeface="Times New Roman" panose="02020603050405020304" pitchFamily="18" charset="0"/>
              </a:rPr>
              <a:t>1.89GHz</a:t>
            </a:r>
            <a:r>
              <a:rPr lang="zh-CN" altLang="en-US" sz="2400" b="1" dirty="0">
                <a:latin typeface="Times New Roman" panose="02020603050405020304" pitchFamily="18" charset="0"/>
                <a:cs typeface="Times New Roman" panose="02020603050405020304" pitchFamily="18" charset="0"/>
              </a:rPr>
              <a:t>，所以，如果要滤除该信号，我们必须使用品质因数</a:t>
            </a:r>
            <a:r>
              <a:rPr lang="en-US" altLang="zh-CN" sz="2400" b="1" i="1" dirty="0">
                <a:solidFill>
                  <a:srgbClr val="FF0000"/>
                </a:solidFill>
                <a:latin typeface="Times New Roman" panose="02020603050405020304" pitchFamily="18" charset="0"/>
                <a:cs typeface="Times New Roman" panose="02020603050405020304" pitchFamily="18" charset="0"/>
              </a:rPr>
              <a:t>Q</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a:solidFill>
                  <a:srgbClr val="FF0000"/>
                </a:solidFill>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=94.5</a:t>
            </a:r>
            <a:r>
              <a:rPr lang="zh-CN" altLang="en-US" sz="2400" b="1" dirty="0">
                <a:latin typeface="Times New Roman" panose="02020603050405020304" pitchFamily="18" charset="0"/>
                <a:cs typeface="Times New Roman" panose="02020603050405020304" pitchFamily="18" charset="0"/>
              </a:rPr>
              <a:t>的滤波器。然而，下变频之后，信号的带宽没有变，但中心频率变为</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=200MHz</a:t>
            </a:r>
            <a:r>
              <a:rPr lang="zh-CN" altLang="en-US" sz="2400" b="1" dirty="0">
                <a:latin typeface="Times New Roman" panose="02020603050405020304" pitchFamily="18" charset="0"/>
                <a:cs typeface="Times New Roman" panose="02020603050405020304" pitchFamily="18" charset="0"/>
              </a:rPr>
              <a:t>，所以，滤波器的品质因数只要为</a:t>
            </a:r>
            <a:r>
              <a:rPr lang="en-US" altLang="zh-CN" sz="2400" b="1" i="1" dirty="0">
                <a:latin typeface="Times New Roman" panose="02020603050405020304" pitchFamily="18" charset="0"/>
                <a:cs typeface="Times New Roman" panose="02020603050405020304" pitchFamily="18" charset="0"/>
              </a:rPr>
              <a:t>Q</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=10</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ts val="4000"/>
              </a:lnSpc>
              <a:buNone/>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此</a:t>
            </a:r>
            <a:r>
              <a:rPr lang="zh-CN" altLang="en-US" sz="2400" b="1" dirty="0">
                <a:latin typeface="Times New Roman" panose="02020603050405020304" pitchFamily="18" charset="0"/>
                <a:cs typeface="Times New Roman" panose="02020603050405020304" pitchFamily="18" charset="0"/>
              </a:rPr>
              <a:t>例题表明，一旦使用混频器实现了对射频信号的下变频，则可大大降低对滤波器的技术指标要求</a:t>
            </a:r>
            <a:r>
              <a:rPr lang="zh-CN" altLang="en-US" sz="2800" b="1" dirty="0">
                <a:latin typeface="Times New Roman" panose="02020603050405020304" pitchFamily="18" charset="0"/>
                <a:cs typeface="Times New Roman" panose="02020603050405020304" pitchFamily="18" charset="0"/>
              </a:rPr>
              <a:t>。</a:t>
            </a:r>
            <a:endParaRPr lang="zh-CN" altLang="en-US" sz="2800" dirty="0"/>
          </a:p>
        </p:txBody>
      </p:sp>
    </p:spTree>
    <p:extLst>
      <p:ext uri="{BB962C8B-B14F-4D97-AF65-F5344CB8AC3E}">
        <p14:creationId xmlns:p14="http://schemas.microsoft.com/office/powerpoint/2010/main" val="2801031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频域分析</a:t>
            </a:r>
          </a:p>
        </p:txBody>
      </p:sp>
      <p:pic>
        <p:nvPicPr>
          <p:cNvPr id="102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1271588"/>
            <a:ext cx="4487862"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2927350"/>
            <a:ext cx="4797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557713"/>
            <a:ext cx="4608513"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625" y="5084763"/>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39671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675481" y="6349"/>
            <a:ext cx="7793038"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混频器参数定义</a:t>
            </a:r>
          </a:p>
        </p:txBody>
      </p:sp>
      <p:sp>
        <p:nvSpPr>
          <p:cNvPr id="399363" name="Rectangle 3"/>
          <p:cNvSpPr>
            <a:spLocks noGrp="1" noChangeArrowheads="1"/>
          </p:cNvSpPr>
          <p:nvPr>
            <p:ph type="body" sz="half" idx="1"/>
          </p:nvPr>
        </p:nvSpPr>
        <p:spPr>
          <a:xfrm>
            <a:off x="1042988" y="1125538"/>
            <a:ext cx="7110412" cy="504825"/>
          </a:xfrm>
        </p:spPr>
        <p:txBody>
          <a:bodyPr/>
          <a:lstStyle/>
          <a:p>
            <a:pPr>
              <a:buFont typeface="Wingdings" panose="05000000000000000000" pitchFamily="2" charset="2"/>
              <a:buChar char="Ø"/>
            </a:pPr>
            <a:r>
              <a:rPr lang="zh-CN" altLang="en-US" sz="2800" b="1" dirty="0" smtClean="0">
                <a:solidFill>
                  <a:srgbClr val="0000CC"/>
                </a:solidFill>
              </a:rPr>
              <a:t>射频、中频功率间的变频损耗或增益；</a:t>
            </a:r>
          </a:p>
          <a:p>
            <a:pPr>
              <a:buFont typeface="Wingdings" panose="05000000000000000000" pitchFamily="2" charset="2"/>
              <a:buNone/>
            </a:pPr>
            <a:endParaRPr lang="zh-CN" altLang="en-US" sz="2800" b="1" dirty="0" smtClean="0"/>
          </a:p>
        </p:txBody>
      </p:sp>
      <p:graphicFrame>
        <p:nvGraphicFramePr>
          <p:cNvPr id="399364" name="Object 4"/>
          <p:cNvGraphicFramePr>
            <a:graphicFrameLocks noGrp="1" noChangeAspect="1"/>
          </p:cNvGraphicFramePr>
          <p:nvPr>
            <p:ph sz="quarter" idx="2"/>
            <p:extLst>
              <p:ext uri="{D42A27DB-BD31-4B8C-83A1-F6EECF244321}">
                <p14:modId xmlns:p14="http://schemas.microsoft.com/office/powerpoint/2010/main" val="1436223136"/>
              </p:ext>
            </p:extLst>
          </p:nvPr>
        </p:nvGraphicFramePr>
        <p:xfrm>
          <a:off x="1294469" y="1652985"/>
          <a:ext cx="7667823" cy="966787"/>
        </p:xfrm>
        <a:graphic>
          <a:graphicData uri="http://schemas.openxmlformats.org/presentationml/2006/ole">
            <mc:AlternateContent xmlns:mc="http://schemas.openxmlformats.org/markup-compatibility/2006">
              <mc:Choice xmlns:v="urn:schemas-microsoft-com:vml" Requires="v">
                <p:oleObj spid="_x0000_s81041" name="公式" r:id="rId3" imgW="3822480" imgH="482400" progId="Equation.3">
                  <p:embed/>
                </p:oleObj>
              </mc:Choice>
              <mc:Fallback>
                <p:oleObj name="公式" r:id="rId3" imgW="38224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469" y="1652985"/>
                        <a:ext cx="7667823" cy="966787"/>
                      </a:xfrm>
                      <a:prstGeom prst="rect">
                        <a:avLst/>
                      </a:prstGeom>
                      <a:noFill/>
                      <a:ln>
                        <a:noFill/>
                      </a:ln>
                      <a:effectLst/>
                      <a:extLst/>
                    </p:spPr>
                  </p:pic>
                </p:oleObj>
              </mc:Fallback>
            </mc:AlternateContent>
          </a:graphicData>
        </a:graphic>
      </p:graphicFrame>
      <p:sp>
        <p:nvSpPr>
          <p:cNvPr id="399368" name="Rectangle 8"/>
          <p:cNvSpPr>
            <a:spLocks noChangeArrowheads="1"/>
          </p:cNvSpPr>
          <p:nvPr/>
        </p:nvSpPr>
        <p:spPr bwMode="auto">
          <a:xfrm>
            <a:off x="1265161" y="2685652"/>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400" b="0" dirty="0"/>
              <a:t>通常，对于</a:t>
            </a:r>
            <a:r>
              <a:rPr lang="en-US" altLang="zh-CN" sz="2400" b="0" dirty="0"/>
              <a:t>BJT</a:t>
            </a:r>
            <a:r>
              <a:rPr lang="zh-CN" altLang="en-US" sz="2400" b="0" dirty="0"/>
              <a:t>或</a:t>
            </a:r>
            <a:r>
              <a:rPr lang="en-US" altLang="zh-CN" sz="2400" b="0" dirty="0"/>
              <a:t>FET</a:t>
            </a:r>
            <a:r>
              <a:rPr lang="zh-CN" altLang="en-US" sz="2400" b="0" dirty="0"/>
              <a:t>，常用变频增益。</a:t>
            </a:r>
          </a:p>
          <a:p>
            <a:pPr algn="l">
              <a:spcBef>
                <a:spcPct val="20000"/>
              </a:spcBef>
              <a:buClr>
                <a:schemeClr val="folHlink"/>
              </a:buClr>
              <a:buSzPct val="60000"/>
              <a:buFont typeface="Wingdings" panose="05000000000000000000" pitchFamily="2" charset="2"/>
              <a:buNone/>
            </a:pPr>
            <a:endParaRPr lang="zh-CN" altLang="en-US" b="0" dirty="0"/>
          </a:p>
        </p:txBody>
      </p:sp>
      <p:sp>
        <p:nvSpPr>
          <p:cNvPr id="399369" name="Rectangle 9"/>
          <p:cNvSpPr>
            <a:spLocks noChangeArrowheads="1"/>
          </p:cNvSpPr>
          <p:nvPr/>
        </p:nvSpPr>
        <p:spPr bwMode="auto">
          <a:xfrm>
            <a:off x="1072296" y="3291283"/>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rgbClr val="0000CC"/>
              </a:buClr>
              <a:buSzPct val="100000"/>
              <a:buFont typeface="Wingdings" panose="05000000000000000000" pitchFamily="2" charset="2"/>
              <a:buChar char="Ø"/>
            </a:pPr>
            <a:r>
              <a:rPr lang="zh-CN" altLang="en-US" dirty="0" smtClean="0">
                <a:solidFill>
                  <a:srgbClr val="0000CC"/>
                </a:solidFill>
                <a:cs typeface="Times New Roman" panose="02020603050405020304" pitchFamily="18" charset="0"/>
              </a:rPr>
              <a:t>噪声系数</a:t>
            </a:r>
            <a:r>
              <a:rPr lang="en-US" altLang="zh-CN" dirty="0" smtClean="0">
                <a:solidFill>
                  <a:srgbClr val="0000CC"/>
                </a:solidFill>
                <a:cs typeface="Times New Roman" panose="02020603050405020304" pitchFamily="18" charset="0"/>
              </a:rPr>
              <a:t>F</a:t>
            </a:r>
            <a:r>
              <a:rPr lang="zh-CN" altLang="en-US" dirty="0" smtClean="0">
                <a:solidFill>
                  <a:srgbClr val="0000CC"/>
                </a:solidFill>
                <a:latin typeface="+mn-lt"/>
                <a:ea typeface="+mn-ea"/>
              </a:rPr>
              <a:t>；</a:t>
            </a:r>
            <a:endParaRPr lang="zh-CN" altLang="en-US" dirty="0">
              <a:solidFill>
                <a:srgbClr val="0000CC"/>
              </a:solidFill>
              <a:latin typeface="+mn-lt"/>
              <a:ea typeface="+mn-ea"/>
            </a:endParaRPr>
          </a:p>
          <a:p>
            <a:pPr algn="l">
              <a:spcBef>
                <a:spcPct val="20000"/>
              </a:spcBef>
              <a:buClr>
                <a:schemeClr val="folHlink"/>
              </a:buClr>
              <a:buSzPct val="60000"/>
              <a:buFont typeface="Wingdings" panose="05000000000000000000" pitchFamily="2" charset="2"/>
              <a:buNone/>
            </a:pPr>
            <a:endParaRPr lang="zh-CN" altLang="en-US" sz="2400" dirty="0">
              <a:solidFill>
                <a:srgbClr val="0000CC"/>
              </a:solidFill>
              <a:latin typeface="Tahoma" panose="020B0604030504040204" pitchFamily="34" charset="0"/>
            </a:endParaRPr>
          </a:p>
        </p:txBody>
      </p:sp>
      <p:sp>
        <p:nvSpPr>
          <p:cNvPr id="399379" name="Text Box 19"/>
          <p:cNvSpPr txBox="1">
            <a:spLocks noChangeArrowheads="1"/>
          </p:cNvSpPr>
          <p:nvPr/>
        </p:nvSpPr>
        <p:spPr bwMode="auto">
          <a:xfrm>
            <a:off x="1461255" y="3971925"/>
            <a:ext cx="7334250"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en-US" altLang="zh-CN" sz="2400" b="0" dirty="0"/>
              <a:t>FET</a:t>
            </a:r>
            <a:r>
              <a:rPr lang="zh-CN" altLang="en-US" sz="2400" b="0" dirty="0"/>
              <a:t>的噪声系数比</a:t>
            </a:r>
            <a:r>
              <a:rPr lang="en-US" altLang="zh-CN" sz="2400" b="0" dirty="0"/>
              <a:t>BJT</a:t>
            </a:r>
            <a:r>
              <a:rPr lang="zh-CN" altLang="en-US" sz="2400" b="0" dirty="0"/>
              <a:t>低，</a:t>
            </a:r>
            <a:r>
              <a:rPr lang="en-US" altLang="zh-CN" sz="2400" b="0" dirty="0"/>
              <a:t>BJT</a:t>
            </a:r>
            <a:r>
              <a:rPr lang="zh-CN" altLang="en-US" sz="2400" b="0" dirty="0"/>
              <a:t>混频器常应用于需要高变频效率和低偏置电压的</a:t>
            </a:r>
            <a:r>
              <a:rPr lang="zh-CN" altLang="en-US" sz="2400" b="0" dirty="0" smtClean="0"/>
              <a:t>场合。</a:t>
            </a:r>
            <a:endParaRPr lang="zh-CN" altLang="en-US" sz="2400" b="0" dirty="0"/>
          </a:p>
        </p:txBody>
      </p:sp>
      <p:sp>
        <p:nvSpPr>
          <p:cNvPr id="19" name="Rectangle 3"/>
          <p:cNvSpPr txBox="1">
            <a:spLocks noChangeArrowheads="1"/>
          </p:cNvSpPr>
          <p:nvPr/>
        </p:nvSpPr>
        <p:spPr bwMode="auto">
          <a:xfrm>
            <a:off x="1072296" y="5029200"/>
            <a:ext cx="7772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800" b="1" kern="0" dirty="0" smtClean="0">
                <a:solidFill>
                  <a:srgbClr val="0000CC"/>
                </a:solidFill>
              </a:rPr>
              <a:t>本振信号与射频端口之间的隔离度；</a:t>
            </a:r>
          </a:p>
        </p:txBody>
      </p:sp>
    </p:spTree>
    <p:extLst>
      <p:ext uri="{BB962C8B-B14F-4D97-AF65-F5344CB8AC3E}">
        <p14:creationId xmlns:p14="http://schemas.microsoft.com/office/powerpoint/2010/main" val="1936456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6043</TotalTime>
  <Words>2798</Words>
  <Application>Microsoft Office PowerPoint</Application>
  <PresentationFormat>全屏显示(4:3)</PresentationFormat>
  <Paragraphs>221</Paragraphs>
  <Slides>41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41</vt:i4>
      </vt:variant>
    </vt:vector>
  </HeadingPairs>
  <TitlesOfParts>
    <vt:vector size="57" baseType="lpstr">
      <vt:lpstr>Dotum</vt:lpstr>
      <vt:lpstr>黑体</vt:lpstr>
      <vt:lpstr>华文仿宋</vt:lpstr>
      <vt:lpstr>宋体</vt:lpstr>
      <vt:lpstr>微软雅黑</vt:lpstr>
      <vt:lpstr>Arial</vt:lpstr>
      <vt:lpstr>Calibri</vt:lpstr>
      <vt:lpstr>Tahoma</vt:lpstr>
      <vt:lpstr>Times New Roman</vt:lpstr>
      <vt:lpstr>Wingdings</vt:lpstr>
      <vt:lpstr>默认设计模板</vt:lpstr>
      <vt:lpstr>包装程序外壳对象</vt:lpstr>
      <vt:lpstr>公式</vt:lpstr>
      <vt:lpstr>Visio</vt:lpstr>
      <vt:lpstr>Equation</vt:lpstr>
      <vt:lpstr>Microsoft 公式 3.0</vt:lpstr>
      <vt:lpstr>第5章　混频器</vt:lpstr>
      <vt:lpstr>引 言 </vt:lpstr>
      <vt:lpstr>混频器的基本特征</vt:lpstr>
      <vt:lpstr>混频原理</vt:lpstr>
      <vt:lpstr>混频器的基本原理</vt:lpstr>
      <vt:lpstr>本振频率选择</vt:lpstr>
      <vt:lpstr>PowerPoint 演示文稿</vt:lpstr>
      <vt:lpstr>频域分析</vt:lpstr>
      <vt:lpstr>混频器参数定义</vt:lpstr>
      <vt:lpstr>PowerPoint 演示文稿</vt:lpstr>
      <vt:lpstr>变频增益或损耗 （Conversion Gain or Loss）</vt:lpstr>
      <vt:lpstr>端口隔离度</vt:lpstr>
      <vt:lpstr>混频失真与干扰</vt:lpstr>
      <vt:lpstr>失真与干扰的种类 </vt:lpstr>
      <vt:lpstr>镜像频率的产生</vt:lpstr>
      <vt:lpstr>PowerPoint 演示文稿</vt:lpstr>
      <vt:lpstr>PowerPoint 演示文稿</vt:lpstr>
      <vt:lpstr>互相调制（Inter Modulation）</vt:lpstr>
      <vt:lpstr>PowerPoint 演示文稿</vt:lpstr>
      <vt:lpstr>PowerPoint 演示文稿</vt:lpstr>
      <vt:lpstr>本振与射频的组合频率干扰 </vt:lpstr>
      <vt:lpstr>本振与射频的组合频率干扰</vt:lpstr>
      <vt:lpstr>PowerPoint 演示文稿</vt:lpstr>
      <vt:lpstr>PowerPoint 演示文稿</vt:lpstr>
      <vt:lpstr>PowerPoint 演示文稿</vt:lpstr>
      <vt:lpstr>混频器其它的干扰抑制</vt:lpstr>
      <vt:lpstr>混频器的设计步骤</vt:lpstr>
      <vt:lpstr>混频器电路结构</vt:lpstr>
      <vt:lpstr>无源混频器</vt:lpstr>
      <vt:lpstr>单端混频器</vt:lpstr>
      <vt:lpstr>单平衡混频器工作原理</vt:lpstr>
      <vt:lpstr>PowerPoint 演示文稿</vt:lpstr>
      <vt:lpstr>双平衡混频器工作原理</vt:lpstr>
      <vt:lpstr>PowerPoint 演示文稿</vt:lpstr>
      <vt:lpstr>有源混频器 </vt:lpstr>
      <vt:lpstr>采用场效用管设计混频器（双平衡）</vt:lpstr>
      <vt:lpstr>混频器的级联 </vt:lpstr>
      <vt:lpstr>PowerPoint 演示文稿</vt:lpstr>
      <vt:lpstr>混频器的级联</vt:lpstr>
      <vt:lpstr>本章小结</vt:lpstr>
      <vt:lpstr>ADS仿真介绍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282</cp:revision>
  <cp:lastPrinted>1601-01-01T00:00:00Z</cp:lastPrinted>
  <dcterms:created xsi:type="dcterms:W3CDTF">1601-01-01T00:00:00Z</dcterms:created>
  <dcterms:modified xsi:type="dcterms:W3CDTF">2018-12-05T07:31:11Z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